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1"/>
  </p:notesMasterIdLst>
  <p:sldIdLst>
    <p:sldId id="256" r:id="rId2"/>
    <p:sldId id="258" r:id="rId3"/>
    <p:sldId id="291" r:id="rId4"/>
    <p:sldId id="260" r:id="rId5"/>
    <p:sldId id="261" r:id="rId6"/>
    <p:sldId id="262" r:id="rId7"/>
    <p:sldId id="263" r:id="rId8"/>
    <p:sldId id="264" r:id="rId9"/>
    <p:sldId id="265" r:id="rId10"/>
    <p:sldId id="266" r:id="rId11"/>
    <p:sldId id="305" r:id="rId12"/>
    <p:sldId id="267" r:id="rId13"/>
    <p:sldId id="268" r:id="rId14"/>
    <p:sldId id="269" r:id="rId15"/>
    <p:sldId id="270" r:id="rId16"/>
    <p:sldId id="281" r:id="rId17"/>
    <p:sldId id="282" r:id="rId18"/>
    <p:sldId id="283" r:id="rId19"/>
    <p:sldId id="284" r:id="rId20"/>
    <p:sldId id="293" r:id="rId21"/>
    <p:sldId id="295" r:id="rId22"/>
    <p:sldId id="296" r:id="rId23"/>
    <p:sldId id="306" r:id="rId24"/>
    <p:sldId id="294" r:id="rId25"/>
    <p:sldId id="297" r:id="rId26"/>
    <p:sldId id="298" r:id="rId27"/>
    <p:sldId id="307" r:id="rId28"/>
    <p:sldId id="285" r:id="rId29"/>
    <p:sldId id="292" r:id="rId30"/>
    <p:sldId id="286" r:id="rId31"/>
    <p:sldId id="287" r:id="rId32"/>
    <p:sldId id="300" r:id="rId33"/>
    <p:sldId id="299" r:id="rId34"/>
    <p:sldId id="302" r:id="rId35"/>
    <p:sldId id="303" r:id="rId36"/>
    <p:sldId id="304" r:id="rId37"/>
    <p:sldId id="288" r:id="rId38"/>
    <p:sldId id="301" r:id="rId39"/>
    <p:sldId id="290" r:id="rId40"/>
  </p:sldIdLst>
  <p:sldSz cx="9144000" cy="5143500" type="screen16x9"/>
  <p:notesSz cx="6858000" cy="9144000"/>
  <p:embeddedFontLst>
    <p:embeddedFont>
      <p:font typeface="Roboto" panose="020B0604020202020204"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3483"/>
    <a:srgbClr val="F4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3EA1754-B35D-4B83-8284-4BA05ABD40DA}">
  <a:tblStyle styleId="{C3EA1754-B35D-4B83-8284-4BA05ABD40D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3178" autoAdjust="0"/>
  </p:normalViewPr>
  <p:slideViewPr>
    <p:cSldViewPr snapToGrid="0">
      <p:cViewPr varScale="1">
        <p:scale>
          <a:sx n="78" d="100"/>
          <a:sy n="78" d="100"/>
        </p:scale>
        <p:origin x="1522" y="5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hal-pasteur.archives-ouvertes.fr/pasteur-02548181/document"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74ef8203c4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74ef8203c4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203545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746815150d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746815150d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746815150d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746815150d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746815150d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746815150d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746815150d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746815150d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746815150d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746815150d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74aab9f44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74aab9f44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74aab9f447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74aab9f447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74ef8203c4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74ef8203c4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698923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746815150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746815150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1157286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8250636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746815150d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746815150d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6313457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74d2f077d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74d2f077d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74d2f077dd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74d2f077dd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pPr marL="158750" indent="0">
              <a:lnSpc>
                <a:spcPct val="100000"/>
              </a:lnSpc>
              <a:buNone/>
            </a:pPr>
            <a:r>
              <a:rPr lang="fr-FR" dirty="0"/>
              <a:t>Les soignants utilisent 4 mécanismes pour s’adapter au stress (</a:t>
            </a:r>
            <a:r>
              <a:rPr lang="fr-FR" dirty="0" err="1"/>
              <a:t>Canaoui</a:t>
            </a:r>
            <a:r>
              <a:rPr lang="fr-FR" dirty="0"/>
              <a:t> et </a:t>
            </a:r>
            <a:r>
              <a:rPr lang="fr-FR" dirty="0" err="1"/>
              <a:t>Mauranges</a:t>
            </a:r>
            <a:r>
              <a:rPr lang="fr-FR" dirty="0"/>
              <a:t>, 2001) : </a:t>
            </a:r>
          </a:p>
          <a:p>
            <a:pPr lvl="0">
              <a:lnSpc>
                <a:spcPct val="100000"/>
              </a:lnSpc>
              <a:spcBef>
                <a:spcPts val="0"/>
              </a:spcBef>
            </a:pPr>
            <a:r>
              <a:rPr lang="fr-FR" dirty="0"/>
              <a:t>Le déni (comportement à risque – ex : ne pas porter de masque)</a:t>
            </a:r>
          </a:p>
          <a:p>
            <a:pPr lvl="0">
              <a:lnSpc>
                <a:spcPct val="100000"/>
              </a:lnSpc>
              <a:spcBef>
                <a:spcPts val="0"/>
              </a:spcBef>
            </a:pPr>
            <a:r>
              <a:rPr lang="fr-FR" dirty="0"/>
              <a:t>La coopération et l’auto-organisation consensuelle (« faire front commun »)</a:t>
            </a:r>
          </a:p>
          <a:p>
            <a:pPr lvl="0">
              <a:lnSpc>
                <a:spcPct val="100000"/>
              </a:lnSpc>
              <a:spcBef>
                <a:spcPts val="0"/>
              </a:spcBef>
            </a:pPr>
            <a:r>
              <a:rPr lang="fr-FR" dirty="0"/>
              <a:t>La collusion contre un adversaire commun (direction, nouvelles recrues, </a:t>
            </a:r>
          </a:p>
          <a:p>
            <a:pPr lvl="0">
              <a:lnSpc>
                <a:spcPct val="100000"/>
              </a:lnSpc>
              <a:spcBef>
                <a:spcPts val="0"/>
              </a:spcBef>
            </a:pPr>
            <a:r>
              <a:rPr lang="fr-FR" dirty="0"/>
              <a:t>Le changement de statut passif → actif (défi, provocation, dérision)</a:t>
            </a:r>
          </a:p>
          <a:p>
            <a:pPr marL="158750" indent="0">
              <a:lnSpc>
                <a:spcPct val="100000"/>
              </a:lnSpc>
              <a:buNone/>
            </a:pPr>
            <a:r>
              <a:rPr lang="fr-FR" dirty="0"/>
              <a:t>Vézina, 2002, distingue 2 approches pour l’étude des liens entre organisation du travail et santé mentale : </a:t>
            </a:r>
          </a:p>
          <a:p>
            <a:pPr lvl="0">
              <a:lnSpc>
                <a:spcPct val="100000"/>
              </a:lnSpc>
              <a:spcBef>
                <a:spcPts val="0"/>
              </a:spcBef>
            </a:pPr>
            <a:r>
              <a:rPr lang="fr-FR" dirty="0"/>
              <a:t>Modèles stimulus-réponse (approche physiologiste de Seley 1976, transactionnelle de Lazarus et Folkman 1984 – individus +++, causaliste – environnement +++)</a:t>
            </a:r>
          </a:p>
          <a:p>
            <a:pPr lvl="0">
              <a:lnSpc>
                <a:spcPct val="100000"/>
              </a:lnSpc>
              <a:spcBef>
                <a:spcPts val="0"/>
              </a:spcBef>
            </a:pPr>
            <a:r>
              <a:rPr lang="fr-FR" dirty="0"/>
              <a:t>Modèles centrés sur l’analyse de l’activité (base de l’approche ergonomique et psychodynamique du travail)</a:t>
            </a:r>
          </a:p>
          <a:p>
            <a:pPr marL="158750" lvl="0" indent="0">
              <a:lnSpc>
                <a:spcPct val="100000"/>
              </a:lnSpc>
              <a:spcBef>
                <a:spcPts val="0"/>
              </a:spcBef>
              <a:buNone/>
            </a:pPr>
            <a:endParaRPr lang="fr-FR" dirty="0"/>
          </a:p>
          <a:p>
            <a:pPr marL="158750" lvl="0" indent="0">
              <a:lnSpc>
                <a:spcPct val="100000"/>
              </a:lnSpc>
              <a:spcBef>
                <a:spcPts val="0"/>
              </a:spcBef>
              <a:buNone/>
            </a:pPr>
            <a:r>
              <a:rPr lang="fr-FR" dirty="0"/>
              <a:t>LAZARUS et LAUNIER (1978) avaient proposé de classer les événements non pas objectivement, mais selon l’évaluation (primaire) qu’en faisaient les individus. Or ils découvrirent qu’indépendamment de leurs propriétés intrinsèques, </a:t>
            </a:r>
            <a:r>
              <a:rPr lang="fr-FR" b="1" dirty="0"/>
              <a:t>les événements pouvaient être perçus comme des pertes, des menaces ou des défis </a:t>
            </a:r>
            <a:r>
              <a:rPr lang="fr-FR" dirty="0"/>
              <a:t>par des individus différents. Dans deux études différentes, Mc CRAE (1984) a montré en effet que c’est l’évaluation primaire de la situation stressante qui détermine le choix d’une stratégie de coping. Un événement vécu comme une </a:t>
            </a:r>
            <a:r>
              <a:rPr lang="fr-FR" b="1" dirty="0"/>
              <a:t>perte induit plutôt l’expression émotionnelle et le fatalisme (résignation)</a:t>
            </a:r>
            <a:r>
              <a:rPr lang="fr-FR" dirty="0"/>
              <a:t> ; s’il est perçu comme une </a:t>
            </a:r>
            <a:r>
              <a:rPr lang="fr-FR" b="1" dirty="0"/>
              <a:t>menace, il provoque plutôt la minimisation du danger, la réévaluation positive, et la réactivation des croyances religieuses</a:t>
            </a:r>
            <a:r>
              <a:rPr lang="fr-FR" dirty="0"/>
              <a:t>. Un événement évalué comme un </a:t>
            </a:r>
            <a:r>
              <a:rPr lang="fr-FR" b="1" dirty="0"/>
              <a:t>défi peut susciter diverses stratégies : résolution de problème, pensée positive, humour,..</a:t>
            </a:r>
          </a:p>
          <a:p>
            <a:pPr marL="158750" indent="0">
              <a:buNone/>
            </a:pPr>
            <a:endParaRPr lang="fr-FR" dirty="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dirty="0"/>
              <a:t>D’après la synthèse de SULS et FLETCHER (1985), </a:t>
            </a:r>
            <a:r>
              <a:rPr lang="fr-FR" b="1" dirty="0"/>
              <a:t>il est plus fonctionnel en général de recourir à une stratégie de coping, quelle qu’elle soit</a:t>
            </a:r>
            <a:r>
              <a:rPr lang="fr-FR" dirty="0"/>
              <a:t>, qu’à aucune, surtout si les stratégies disponibles sont variées et flexibles. </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fr-FR" dirty="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dirty="0"/>
              <a:t>Pourtant, tout n’est pas si simple, car </a:t>
            </a:r>
            <a:r>
              <a:rPr lang="fr-FR" b="1" dirty="0"/>
              <a:t>l’efficacité d’une stratégie de coping dépend aussi des caractéristiques de la situation</a:t>
            </a:r>
            <a:r>
              <a:rPr lang="fr-FR" dirty="0"/>
              <a:t> (durée, contrôlabilité du </a:t>
            </a:r>
            <a:r>
              <a:rPr lang="fr-FR" dirty="0" err="1"/>
              <a:t>stresseur</a:t>
            </a:r>
            <a:r>
              <a:rPr lang="fr-FR" dirty="0"/>
              <a:t>). Il n’y a </a:t>
            </a:r>
            <a:r>
              <a:rPr lang="fr-FR" b="1" dirty="0"/>
              <a:t>pas de stratégie de coping efficace en elle-même</a:t>
            </a:r>
            <a:r>
              <a:rPr lang="fr-FR" dirty="0"/>
              <a:t>, indépendamment de certaines caractéristiques des individus (évaluation) et des situations (durée, </a:t>
            </a:r>
            <a:r>
              <a:rPr lang="fr-FR" dirty="0" err="1"/>
              <a:t>controlabilité</a:t>
            </a:r>
            <a:r>
              <a:rPr lang="fr-FR" dirty="0"/>
              <a:t>). Un </a:t>
            </a:r>
            <a:r>
              <a:rPr lang="fr-FR" b="1" dirty="0"/>
              <a:t>coping centré sur l’émotion et évitant s’accompagne le plus souvent de comportements à risques</a:t>
            </a:r>
            <a:r>
              <a:rPr lang="fr-FR" dirty="0"/>
              <a:t> (non perception des symptômes, délai à consulter, abus de certaines substances, non-observance d’un traitement,...). Un </a:t>
            </a:r>
            <a:r>
              <a:rPr lang="fr-FR" b="1" dirty="0"/>
              <a:t>coping centré sur le problème et vigilant se traduit généralement par la recherche d’informations concernant la santé, et l’attention portée aux symptômes, et une bonne adhésion thérapeutique, et donc par des comportements sains</a:t>
            </a:r>
            <a:r>
              <a:rPr lang="fr-FR" dirty="0"/>
              <a:t>. Ceci n’est pas contradictoire avec le fait que cette stratégie peut parfois être dysfonctionnelle sur le plan émotionnel notamment, lorsqu’un sujet est atteint par exemple d’une maladie grave, incontrôlable et durable (COHEN et HERBERT, 1996). </a:t>
            </a:r>
          </a:p>
        </p:txBody>
      </p:sp>
    </p:spTree>
    <p:extLst>
      <p:ext uri="{BB962C8B-B14F-4D97-AF65-F5344CB8AC3E}">
        <p14:creationId xmlns:p14="http://schemas.microsoft.com/office/powerpoint/2010/main" val="15725147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6032175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2225239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637968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746815150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746815150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777455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74aab9f447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74aab9f447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746815150d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746815150d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u="sng">
                <a:solidFill>
                  <a:schemeClr val="hlink"/>
                </a:solidFill>
                <a:hlinkClick r:id="rId3"/>
              </a:rPr>
              <a:t>https://hal-pasteur.archives-ouvertes.fr/pasteur-02548181/document</a:t>
            </a:r>
            <a:r>
              <a:rPr lang="fr"/>
              <a:t> : modélisation pasteur épidémie France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74aab9f44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74aab9f44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746815150d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746815150d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7477f53464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7477f53464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7477f5346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7477f5346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74ef8203c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74ef8203c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74ef8203c4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74ef8203c4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fr"/>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png"/><Relationship Id="rId7"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hyperlink" Target="https://solidarites-sante.gouv.fr/IMG/pdf/avis_conseil_scientifique_20_avril_2020.pdf" TargetMode="External"/><Relationship Id="rId4" Type="http://schemas.openxmlformats.org/officeDocument/2006/relationships/hyperlink" Target="https://hal-pasteur.archives-ouvertes.fr/pasteur-02548181/document"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www.youtube.com/watch?v=XxOwJusn6Sc" TargetMode="External"/><Relationship Id="rId7"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hyperlink" Target="http://www.youtube.com/watch?v=oVUDnf3Q_s4" TargetMode="Externa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doi.org/10.1016/j.jinf.2020.03.012" TargetMode="External"/><Relationship Id="rId7"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3.xml"/><Relationship Id="rId6" Type="http://schemas.openxmlformats.org/officeDocument/2006/relationships/hyperlink" Target="https://doi.org/10.1101/2020.03.30.20047365" TargetMode="External"/><Relationship Id="rId5" Type="http://schemas.openxmlformats.org/officeDocument/2006/relationships/hyperlink" Target="https://dx.doi.org/10.3201/eid1310.070576" TargetMode="External"/><Relationship Id="rId4" Type="http://schemas.openxmlformats.org/officeDocument/2006/relationships/hyperlink" Target="https://doi.org/10.1093/cid/ciaa461"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hyperlink" Target="http://www.cnrs.fr/fr/covid-19-lancement-dune-etude-clinique-pour-un-test-salivaire-de-depistage-rapide" TargetMode="External"/><Relationship Id="rId5" Type="http://schemas.openxmlformats.org/officeDocument/2006/relationships/hyperlink" Target="https://doi.org/10.1101/2020.04.16.20067835" TargetMode="Externa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s://www.huffingtonpost.fr/entry/chat-contamine-coronavirus-pres-de-paris-une-premiere-en-france_fr_5ead45b1c5b6937718cffd8b?ncid=tweetlnkfrhpmg00000001" TargetMode="Externa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hyperlink" Target="https://www.sfpediatrie.com/actualites/coronavirus-covid-19"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orpha.net/consor/cgi-bin/OC_Exp.php?Lng=FR&amp;Expert=2331" TargetMode="Externa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cna-sante.fr/"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hyperlink" Target="https://www.has-sante.fr/upload/docs/application/pdf/2020-04/reponse_rapide_covid-19_psychiatrie_confinement.pdf"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cna-sante.fr/"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28.png"/><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hyperlink" Target="https://www.afpbn.org/prendre-soin-des-patients-pendant-lepidemie-de-coronavirus-un-guide-a-destination-des-psychiatres-psychologues-et-soignants-en-sante-mentale/"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hyperlink" Target="https://www.ncbi.nlm.nih.gov/pubmed/31455054"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hyperlink" Target="https://www.ncbi.nlm.nih.gov/pubmed/31151793"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doi.org/10.1016/j.nedt.2019.08.012"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hyperlink" Target="https://doi.org/10.1016/j.psychres.2019.02.075"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3.xml"/><Relationship Id="rId5" Type="http://schemas.openxmlformats.org/officeDocument/2006/relationships/image" Target="../media/image36.jpeg"/><Relationship Id="rId4" Type="http://schemas.openxmlformats.org/officeDocument/2006/relationships/image" Target="../media/image35.jpeg"/></Relationships>
</file>

<file path=ppt/slides/_rels/slide39.xml.rels><?xml version="1.0" encoding="UTF-8" standalone="yes"?>
<Relationships xmlns="http://schemas.openxmlformats.org/package/2006/relationships"><Relationship Id="rId8" Type="http://schemas.openxmlformats.org/officeDocument/2006/relationships/hyperlink" Target="https://www.arcgis.com/apps/opsdashboard/index.html#/bda7594740fd40299423467b48e9ecf6" TargetMode="External"/><Relationship Id="rId3" Type="http://schemas.openxmlformats.org/officeDocument/2006/relationships/hyperlink" Target="https://lecmg.fr/coronaclic/" TargetMode="External"/><Relationship Id="rId7" Type="http://schemas.openxmlformats.org/officeDocument/2006/relationships/hyperlink" Target="https://dashboard.covid19.data.gouv.fr/" TargetMode="External"/><Relationship Id="rId12"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hyperlink" Target="https://www.pscp.tv/MinSoliSante/" TargetMode="External"/><Relationship Id="rId11" Type="http://schemas.openxmlformats.org/officeDocument/2006/relationships/image" Target="../media/image3.png"/><Relationship Id="rId5" Type="http://schemas.openxmlformats.org/officeDocument/2006/relationships/hyperlink" Target="https://www.youtube.com/channel/UCtf_Pm_ClOYIO73a9OYltiQ/videos" TargetMode="External"/><Relationship Id="rId10" Type="http://schemas.openxmlformats.org/officeDocument/2006/relationships/hyperlink" Target="mailto:Lespenseursdeplaies@gmail.com" TargetMode="External"/><Relationship Id="rId4" Type="http://schemas.openxmlformats.org/officeDocument/2006/relationships/hyperlink" Target="http://cep.splf.fr/wp-content/uploads/2014/12/Referentiel_National_Semiologie_Respiratoire_30_MAI_101.pdf" TargetMode="External"/><Relationship Id="rId9" Type="http://schemas.openxmlformats.org/officeDocument/2006/relationships/hyperlink" Target="https://cna-sante.fr/"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hyperlink" Target="https://www.arcgis.com/apps/opsdashboard/index.html#/bda7594740fd40299423467b48e9ecf6" TargetMode="External"/><Relationship Id="rId4" Type="http://schemas.openxmlformats.org/officeDocument/2006/relationships/hyperlink" Target="https://epidemic-stats.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hyperlink" Target="https://epidemic-stats.com/" TargetMode="Externa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hyperlink" Target="https://dashboard.covid19.data.gouv.fr/"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hyperlink" Target="https://hal-pasteur.archives-ouvertes.fr/pasteur-02548181/documen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3" name="Rectangle 2">
            <a:extLst>
              <a:ext uri="{FF2B5EF4-FFF2-40B4-BE49-F238E27FC236}">
                <a16:creationId xmlns:a16="http://schemas.microsoft.com/office/drawing/2014/main" id="{FD1DFCC1-5A32-41F5-B11A-0A9744F531E0}"/>
              </a:ext>
            </a:extLst>
          </p:cNvPr>
          <p:cNvSpPr/>
          <p:nvPr/>
        </p:nvSpPr>
        <p:spPr>
          <a:xfrm>
            <a:off x="423746" y="349405"/>
            <a:ext cx="8281639" cy="4490224"/>
          </a:xfrm>
          <a:prstGeom prst="rect">
            <a:avLst/>
          </a:prstGeom>
          <a:blipFill dpi="0" rotWithShape="1">
            <a:blip r:embed="rId3">
              <a:alphaModFix amt="25000"/>
            </a:blip>
            <a:srcRect/>
            <a:stretch>
              <a:fillRect/>
            </a:stretch>
          </a:blipFill>
        </p:spPr>
        <p:style>
          <a:lnRef idx="3">
            <a:schemeClr val="lt1"/>
          </a:lnRef>
          <a:fillRef idx="1">
            <a:schemeClr val="dk1"/>
          </a:fillRef>
          <a:effectRef idx="1">
            <a:schemeClr val="dk1"/>
          </a:effectRef>
          <a:fontRef idx="minor">
            <a:schemeClr val="lt1"/>
          </a:fontRef>
        </p:style>
        <p:txBody>
          <a:bodyPr rtlCol="0" anchor="ctr"/>
          <a:lstStyle/>
          <a:p>
            <a:pPr algn="ctr"/>
            <a:endParaRPr lang="fr-FR" dirty="0"/>
          </a:p>
        </p:txBody>
      </p:sp>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FR" i="1" dirty="0">
                <a:ln>
                  <a:solidFill>
                    <a:schemeClr val="bg1"/>
                  </a:solidFill>
                </a:ln>
              </a:rPr>
              <a:t>S’informer, aider, soutenir</a:t>
            </a:r>
            <a:br>
              <a:rPr lang="fr" b="1" dirty="0">
                <a:ln>
                  <a:solidFill>
                    <a:schemeClr val="bg1"/>
                  </a:solidFill>
                </a:ln>
              </a:rPr>
            </a:br>
            <a:r>
              <a:rPr lang="fr" b="1" dirty="0">
                <a:ln>
                  <a:solidFill>
                    <a:schemeClr val="bg1"/>
                  </a:solidFill>
                </a:ln>
              </a:rPr>
              <a:t>COVID19</a:t>
            </a:r>
            <a:endParaRPr b="1" dirty="0">
              <a:ln>
                <a:solidFill>
                  <a:schemeClr val="bg1"/>
                </a:solidFill>
              </a:ln>
            </a:endParaRPr>
          </a:p>
        </p:txBody>
      </p:sp>
      <p:sp>
        <p:nvSpPr>
          <p:cNvPr id="55" name="Google Shape;55;p13"/>
          <p:cNvSpPr txBox="1">
            <a:spLocks noGrp="1"/>
          </p:cNvSpPr>
          <p:nvPr>
            <p:ph type="subTitle" idx="1"/>
          </p:nvPr>
        </p:nvSpPr>
        <p:spPr>
          <a:xfrm>
            <a:off x="304265" y="3781407"/>
            <a:ext cx="8520600" cy="1533379"/>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lang="fr-FR" sz="1800" b="1" dirty="0">
              <a:ln>
                <a:solidFill>
                  <a:schemeClr val="bg1"/>
                </a:solidFill>
              </a:ln>
            </a:endParaRPr>
          </a:p>
          <a:p>
            <a:pPr marL="0" lvl="0" indent="0" algn="ctr" rtl="0">
              <a:spcBef>
                <a:spcPts val="0"/>
              </a:spcBef>
              <a:spcAft>
                <a:spcPts val="0"/>
              </a:spcAft>
              <a:buNone/>
            </a:pPr>
            <a:r>
              <a:rPr lang="fr-FR" sz="1800" b="1" dirty="0">
                <a:ln>
                  <a:solidFill>
                    <a:schemeClr val="bg1"/>
                  </a:solidFill>
                </a:ln>
              </a:rPr>
              <a:t>Franck </a:t>
            </a:r>
            <a:r>
              <a:rPr lang="fr" sz="1800" b="1" dirty="0">
                <a:ln>
                  <a:solidFill>
                    <a:schemeClr val="bg1"/>
                  </a:solidFill>
                </a:ln>
              </a:rPr>
              <a:t>Rolland</a:t>
            </a:r>
            <a:br>
              <a:rPr lang="fr" sz="1800" dirty="0">
                <a:ln>
                  <a:solidFill>
                    <a:schemeClr val="bg1"/>
                  </a:solidFill>
                </a:ln>
              </a:rPr>
            </a:br>
            <a:r>
              <a:rPr lang="fr" sz="1800" i="1" dirty="0">
                <a:ln>
                  <a:solidFill>
                    <a:schemeClr val="bg1"/>
                  </a:solidFill>
                </a:ln>
              </a:rPr>
              <a:t>Interne de médecine générale</a:t>
            </a:r>
            <a:r>
              <a:rPr lang="fr" sz="1800" i="1" dirty="0"/>
              <a:t> </a:t>
            </a:r>
            <a:endParaRPr sz="1800" i="1" dirty="0"/>
          </a:p>
          <a:p>
            <a:pPr marL="0" lvl="0" indent="0" algn="ctr" rtl="0">
              <a:spcBef>
                <a:spcPts val="0"/>
              </a:spcBef>
              <a:spcAft>
                <a:spcPts val="0"/>
              </a:spcAft>
              <a:buNone/>
            </a:pPr>
            <a:endParaRPr sz="1600" i="1" dirty="0"/>
          </a:p>
          <a:p>
            <a:pPr marL="0" lvl="0" indent="0" algn="ctr" rtl="0">
              <a:spcBef>
                <a:spcPts val="0"/>
              </a:spcBef>
              <a:spcAft>
                <a:spcPts val="0"/>
              </a:spcAft>
              <a:buNone/>
            </a:pPr>
            <a:r>
              <a:rPr lang="fr" sz="1200" i="1" dirty="0">
                <a:solidFill>
                  <a:srgbClr val="38761D"/>
                </a:solidFill>
              </a:rPr>
              <a:t>Pas de conflit d’intérêt avec l’industrie du médicament et des produits de santé.</a:t>
            </a:r>
            <a:endParaRPr sz="1200" i="1" dirty="0">
              <a:solidFill>
                <a:srgbClr val="38761D"/>
              </a:solidFill>
            </a:endParaRPr>
          </a:p>
        </p:txBody>
      </p:sp>
      <p:pic>
        <p:nvPicPr>
          <p:cNvPr id="1026" name="Picture 2" descr="Paris : SRP-IMG - ISNAR-IMG">
            <a:extLst>
              <a:ext uri="{FF2B5EF4-FFF2-40B4-BE49-F238E27FC236}">
                <a16:creationId xmlns:a16="http://schemas.microsoft.com/office/drawing/2014/main" id="{F54B996A-7BB2-4796-82ED-C41A5415A2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321" y="3203420"/>
            <a:ext cx="1495425" cy="15906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8" name="Image 7">
            <a:extLst>
              <a:ext uri="{FF2B5EF4-FFF2-40B4-BE49-F238E27FC236}">
                <a16:creationId xmlns:a16="http://schemas.microsoft.com/office/drawing/2014/main" id="{891F4DA7-D7CD-4DEB-B931-9C54A8D00F93}"/>
              </a:ext>
            </a:extLst>
          </p:cNvPr>
          <p:cNvPicPr>
            <a:picLocks noChangeAspect="1"/>
          </p:cNvPicPr>
          <p:nvPr/>
        </p:nvPicPr>
        <p:blipFill>
          <a:blip r:embed="rId3"/>
          <a:stretch>
            <a:fillRect/>
          </a:stretch>
        </p:blipFill>
        <p:spPr>
          <a:xfrm>
            <a:off x="8624518" y="4631564"/>
            <a:ext cx="519382" cy="511936"/>
          </a:xfrm>
          <a:prstGeom prst="rect">
            <a:avLst/>
          </a:prstGeom>
        </p:spPr>
      </p:pic>
      <p:sp>
        <p:nvSpPr>
          <p:cNvPr id="161" name="Google Shape;161;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b="1" dirty="0"/>
              <a:t>1) Situation épidémique en France : confinement</a:t>
            </a:r>
            <a:endParaRPr b="1" dirty="0"/>
          </a:p>
        </p:txBody>
      </p:sp>
      <p:sp>
        <p:nvSpPr>
          <p:cNvPr id="162" name="Google Shape;162;p23"/>
          <p:cNvSpPr txBox="1">
            <a:spLocks noGrp="1"/>
          </p:cNvSpPr>
          <p:nvPr>
            <p:ph type="body" idx="1"/>
          </p:nvPr>
        </p:nvSpPr>
        <p:spPr>
          <a:xfrm>
            <a:off x="311700" y="994925"/>
            <a:ext cx="8833800" cy="3276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fr" sz="1500" i="1"/>
              <a:t>Source : </a:t>
            </a:r>
            <a:r>
              <a:rPr lang="fr" sz="1100" u="sng">
                <a:solidFill>
                  <a:schemeClr val="hlink"/>
                </a:solidFill>
                <a:hlinkClick r:id="rId4"/>
              </a:rPr>
              <a:t>https://hal-pasteur.archives-ouvertes.fr/pasteur-02548181/document</a:t>
            </a:r>
            <a:r>
              <a:rPr lang="fr" sz="1500" i="1"/>
              <a:t> Institut Pasteur (21.04.20)</a:t>
            </a:r>
            <a:endParaRPr sz="1500" i="1"/>
          </a:p>
        </p:txBody>
      </p:sp>
      <p:sp>
        <p:nvSpPr>
          <p:cNvPr id="163" name="Google Shape;163;p23"/>
          <p:cNvSpPr txBox="1">
            <a:spLocks noGrp="1"/>
          </p:cNvSpPr>
          <p:nvPr>
            <p:ph type="body" idx="1"/>
          </p:nvPr>
        </p:nvSpPr>
        <p:spPr>
          <a:xfrm>
            <a:off x="69500" y="3804500"/>
            <a:ext cx="9074400" cy="1249500"/>
          </a:xfrm>
          <a:prstGeom prst="rect">
            <a:avLst/>
          </a:prstGeom>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fr" sz="1500" i="1"/>
              <a:t>Les chercheurs estiment qu’</a:t>
            </a:r>
            <a:r>
              <a:rPr lang="fr" sz="1500" b="1" i="1">
                <a:solidFill>
                  <a:srgbClr val="B45F06"/>
                </a:solidFill>
              </a:rPr>
              <a:t>au 11 mai, 6% de la population aura été infectée</a:t>
            </a:r>
            <a:r>
              <a:rPr lang="fr" sz="1500" i="1"/>
              <a:t> par le SARS-COV-2 avec une proportion plus importante en </a:t>
            </a:r>
            <a:r>
              <a:rPr lang="fr" sz="1500" b="1" i="1">
                <a:solidFill>
                  <a:srgbClr val="B45F06"/>
                </a:solidFill>
              </a:rPr>
              <a:t>Île-de-France (12,3%)</a:t>
            </a:r>
            <a:r>
              <a:rPr lang="fr" sz="1500" i="1"/>
              <a:t> et dans le Grand-Est (11,8%).</a:t>
            </a:r>
            <a:endParaRPr sz="1500" i="1"/>
          </a:p>
          <a:p>
            <a:pPr marL="0" lvl="0" indent="0" algn="l" rtl="0">
              <a:lnSpc>
                <a:spcPct val="100000"/>
              </a:lnSpc>
              <a:spcBef>
                <a:spcPts val="0"/>
              </a:spcBef>
              <a:spcAft>
                <a:spcPts val="0"/>
              </a:spcAft>
              <a:buNone/>
            </a:pPr>
            <a:r>
              <a:rPr lang="fr" sz="1500" b="1" i="1">
                <a:solidFill>
                  <a:srgbClr val="38761D"/>
                </a:solidFill>
              </a:rPr>
              <a:t>L’immunité de groupe nécessite qu’au moins 60% de la population</a:t>
            </a:r>
            <a:r>
              <a:rPr lang="fr" sz="1500" i="1"/>
              <a:t> ait été infectée pour être efficace.</a:t>
            </a:r>
            <a:endParaRPr sz="1500" i="1"/>
          </a:p>
          <a:p>
            <a:pPr marL="0" lvl="0" indent="0" algn="l" rtl="0">
              <a:lnSpc>
                <a:spcPct val="100000"/>
              </a:lnSpc>
              <a:spcBef>
                <a:spcPts val="0"/>
              </a:spcBef>
              <a:spcAft>
                <a:spcPts val="0"/>
              </a:spcAft>
              <a:buNone/>
            </a:pPr>
            <a:r>
              <a:rPr lang="fr" sz="1500" b="1" i="1">
                <a:solidFill>
                  <a:srgbClr val="990000"/>
                </a:solidFill>
              </a:rPr>
              <a:t>Déconfinement progressif </a:t>
            </a:r>
            <a:r>
              <a:rPr lang="fr" sz="1500" i="1"/>
              <a:t>: attention à la reprise de l’épidémie dans des sous groupes particuliers...</a:t>
            </a:r>
            <a:endParaRPr sz="1500" i="1"/>
          </a:p>
          <a:p>
            <a:pPr marL="0" lvl="0" indent="0" algn="l" rtl="0">
              <a:lnSpc>
                <a:spcPct val="100000"/>
              </a:lnSpc>
              <a:spcBef>
                <a:spcPts val="0"/>
              </a:spcBef>
              <a:spcAft>
                <a:spcPts val="0"/>
              </a:spcAft>
              <a:buNone/>
            </a:pPr>
            <a:r>
              <a:rPr lang="fr" sz="1300" i="1"/>
              <a:t>Source : avis du conseil scientifique COVID19 (</a:t>
            </a:r>
            <a:r>
              <a:rPr lang="fr" sz="900" u="sng">
                <a:solidFill>
                  <a:schemeClr val="hlink"/>
                </a:solidFill>
                <a:highlight>
                  <a:srgbClr val="FFFFFF"/>
                </a:highlight>
                <a:latin typeface="Roboto"/>
                <a:ea typeface="Roboto"/>
                <a:cs typeface="Roboto"/>
                <a:sym typeface="Roboto"/>
                <a:hlinkClick r:id="rId5"/>
              </a:rPr>
              <a:t>https://solidarites-sante.gouv.fr/IMG/pdf/avis_conseil_scientifique_20_avril_2020.pdf</a:t>
            </a:r>
            <a:r>
              <a:rPr lang="fr" sz="1300" i="1"/>
              <a:t>)</a:t>
            </a:r>
            <a:endParaRPr sz="1300" i="1"/>
          </a:p>
        </p:txBody>
      </p:sp>
      <p:pic>
        <p:nvPicPr>
          <p:cNvPr id="164" name="Google Shape;164;p23"/>
          <p:cNvPicPr preferRelativeResize="0"/>
          <p:nvPr/>
        </p:nvPicPr>
        <p:blipFill>
          <a:blip r:embed="rId6">
            <a:alphaModFix/>
          </a:blip>
          <a:stretch>
            <a:fillRect/>
          </a:stretch>
        </p:blipFill>
        <p:spPr>
          <a:xfrm>
            <a:off x="232250" y="1662100"/>
            <a:ext cx="2976814" cy="2029650"/>
          </a:xfrm>
          <a:prstGeom prst="rect">
            <a:avLst/>
          </a:prstGeom>
          <a:noFill/>
          <a:ln>
            <a:noFill/>
          </a:ln>
        </p:spPr>
      </p:pic>
      <p:pic>
        <p:nvPicPr>
          <p:cNvPr id="165" name="Google Shape;165;p23"/>
          <p:cNvPicPr preferRelativeResize="0"/>
          <p:nvPr/>
        </p:nvPicPr>
        <p:blipFill>
          <a:blip r:embed="rId7">
            <a:alphaModFix/>
          </a:blip>
          <a:stretch>
            <a:fillRect/>
          </a:stretch>
        </p:blipFill>
        <p:spPr>
          <a:xfrm>
            <a:off x="3280200" y="1662100"/>
            <a:ext cx="3044500" cy="2029660"/>
          </a:xfrm>
          <a:prstGeom prst="rect">
            <a:avLst/>
          </a:prstGeom>
          <a:noFill/>
          <a:ln>
            <a:noFill/>
          </a:ln>
        </p:spPr>
      </p:pic>
      <p:pic>
        <p:nvPicPr>
          <p:cNvPr id="166" name="Google Shape;166;p23"/>
          <p:cNvPicPr preferRelativeResize="0"/>
          <p:nvPr/>
        </p:nvPicPr>
        <p:blipFill>
          <a:blip r:embed="rId8">
            <a:alphaModFix/>
          </a:blip>
          <a:stretch>
            <a:fillRect/>
          </a:stretch>
        </p:blipFill>
        <p:spPr>
          <a:xfrm>
            <a:off x="6546600" y="1474925"/>
            <a:ext cx="2445000" cy="230117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8" name="Image 7">
            <a:extLst>
              <a:ext uri="{FF2B5EF4-FFF2-40B4-BE49-F238E27FC236}">
                <a16:creationId xmlns:a16="http://schemas.microsoft.com/office/drawing/2014/main" id="{891F4DA7-D7CD-4DEB-B931-9C54A8D00F93}"/>
              </a:ext>
            </a:extLst>
          </p:cNvPr>
          <p:cNvPicPr>
            <a:picLocks noChangeAspect="1"/>
          </p:cNvPicPr>
          <p:nvPr/>
        </p:nvPicPr>
        <p:blipFill>
          <a:blip r:embed="rId3"/>
          <a:stretch>
            <a:fillRect/>
          </a:stretch>
        </p:blipFill>
        <p:spPr>
          <a:xfrm>
            <a:off x="7568982" y="1096867"/>
            <a:ext cx="519382" cy="511936"/>
          </a:xfrm>
          <a:prstGeom prst="rect">
            <a:avLst/>
          </a:prstGeom>
        </p:spPr>
      </p:pic>
      <p:sp>
        <p:nvSpPr>
          <p:cNvPr id="161" name="Google Shape;161;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b="1" dirty="0"/>
              <a:t>1) Situation épidémique en France : confinement</a:t>
            </a:r>
            <a:endParaRPr b="1" dirty="0"/>
          </a:p>
        </p:txBody>
      </p:sp>
      <p:pic>
        <p:nvPicPr>
          <p:cNvPr id="1026" name="Picture 2" descr="Image">
            <a:extLst>
              <a:ext uri="{FF2B5EF4-FFF2-40B4-BE49-F238E27FC236}">
                <a16:creationId xmlns:a16="http://schemas.microsoft.com/office/drawing/2014/main" id="{88433800-CD6F-4997-8B06-487AB82AE6B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880"/>
          <a:stretch/>
        </p:blipFill>
        <p:spPr bwMode="auto">
          <a:xfrm>
            <a:off x="2202427" y="991930"/>
            <a:ext cx="4724752" cy="403235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4" name="Image 13">
            <a:extLst>
              <a:ext uri="{FF2B5EF4-FFF2-40B4-BE49-F238E27FC236}">
                <a16:creationId xmlns:a16="http://schemas.microsoft.com/office/drawing/2014/main" id="{498FE855-66E0-44EA-B560-92F8BEFADFCE}"/>
              </a:ext>
            </a:extLst>
          </p:cNvPr>
          <p:cNvPicPr>
            <a:picLocks noChangeAspect="1"/>
          </p:cNvPicPr>
          <p:nvPr/>
        </p:nvPicPr>
        <p:blipFill>
          <a:blip r:embed="rId3"/>
          <a:stretch>
            <a:fillRect/>
          </a:stretch>
        </p:blipFill>
        <p:spPr>
          <a:xfrm>
            <a:off x="8475277" y="1953550"/>
            <a:ext cx="519382" cy="511936"/>
          </a:xfrm>
          <a:prstGeom prst="rect">
            <a:avLst/>
          </a:prstGeom>
        </p:spPr>
      </p:pic>
      <p:pic>
        <p:nvPicPr>
          <p:cNvPr id="15" name="Image 14">
            <a:extLst>
              <a:ext uri="{FF2B5EF4-FFF2-40B4-BE49-F238E27FC236}">
                <a16:creationId xmlns:a16="http://schemas.microsoft.com/office/drawing/2014/main" id="{ACA044A0-9670-4B7B-B069-D4CFCA9BB32B}"/>
              </a:ext>
            </a:extLst>
          </p:cNvPr>
          <p:cNvPicPr>
            <a:picLocks noChangeAspect="1"/>
          </p:cNvPicPr>
          <p:nvPr/>
        </p:nvPicPr>
        <p:blipFill>
          <a:blip r:embed="rId3"/>
          <a:stretch>
            <a:fillRect/>
          </a:stretch>
        </p:blipFill>
        <p:spPr>
          <a:xfrm>
            <a:off x="7049600" y="2571750"/>
            <a:ext cx="519382" cy="511936"/>
          </a:xfrm>
          <a:prstGeom prst="rect">
            <a:avLst/>
          </a:prstGeom>
        </p:spPr>
      </p:pic>
      <p:pic>
        <p:nvPicPr>
          <p:cNvPr id="16" name="Image 15">
            <a:extLst>
              <a:ext uri="{FF2B5EF4-FFF2-40B4-BE49-F238E27FC236}">
                <a16:creationId xmlns:a16="http://schemas.microsoft.com/office/drawing/2014/main" id="{16A5CBE0-5760-440F-BEAB-9F6A69DEEAC8}"/>
              </a:ext>
            </a:extLst>
          </p:cNvPr>
          <p:cNvPicPr>
            <a:picLocks noChangeAspect="1"/>
          </p:cNvPicPr>
          <p:nvPr/>
        </p:nvPicPr>
        <p:blipFill>
          <a:blip r:embed="rId3"/>
          <a:stretch>
            <a:fillRect/>
          </a:stretch>
        </p:blipFill>
        <p:spPr>
          <a:xfrm>
            <a:off x="795945" y="4425183"/>
            <a:ext cx="519382" cy="511936"/>
          </a:xfrm>
          <a:prstGeom prst="rect">
            <a:avLst/>
          </a:prstGeom>
        </p:spPr>
      </p:pic>
    </p:spTree>
    <p:extLst>
      <p:ext uri="{BB962C8B-B14F-4D97-AF65-F5344CB8AC3E}">
        <p14:creationId xmlns:p14="http://schemas.microsoft.com/office/powerpoint/2010/main" val="2329230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4"/>
          <p:cNvSpPr/>
          <p:nvPr/>
        </p:nvSpPr>
        <p:spPr>
          <a:xfrm>
            <a:off x="417050" y="3286675"/>
            <a:ext cx="8281200" cy="1707900"/>
          </a:xfrm>
          <a:prstGeom prst="rect">
            <a:avLst/>
          </a:prstGeom>
          <a:solidFill>
            <a:srgbClr val="F4CCCC"/>
          </a:solidFill>
          <a:ln w="19050" cap="flat" cmpd="sng">
            <a:solidFill>
              <a:srgbClr val="99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b="1"/>
              <a:t>2) Symptômes</a:t>
            </a:r>
            <a:endParaRPr b="1"/>
          </a:p>
        </p:txBody>
      </p:sp>
      <p:sp>
        <p:nvSpPr>
          <p:cNvPr id="174" name="Google Shape;174;p24"/>
          <p:cNvSpPr txBox="1">
            <a:spLocks noGrp="1"/>
          </p:cNvSpPr>
          <p:nvPr>
            <p:ph type="body" idx="1"/>
          </p:nvPr>
        </p:nvSpPr>
        <p:spPr>
          <a:xfrm>
            <a:off x="311700" y="1152475"/>
            <a:ext cx="8520600" cy="4117800"/>
          </a:xfrm>
          <a:prstGeom prst="rect">
            <a:avLst/>
          </a:prstGeom>
          <a:noFill/>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fr" sz="1600" dirty="0"/>
              <a:t>Formes asymptomatiques ou modérées.</a:t>
            </a:r>
            <a:endParaRPr sz="1600" dirty="0"/>
          </a:p>
          <a:p>
            <a:pPr marL="457200" lvl="0" indent="-330200" algn="l" rtl="0">
              <a:spcBef>
                <a:spcPts val="0"/>
              </a:spcBef>
              <a:spcAft>
                <a:spcPts val="0"/>
              </a:spcAft>
              <a:buSzPts val="1600"/>
              <a:buChar char="-"/>
            </a:pPr>
            <a:r>
              <a:rPr lang="fr" sz="1600" dirty="0"/>
              <a:t>Formes graves avec des SDRA ou choc septique.</a:t>
            </a:r>
            <a:endParaRPr sz="1600" dirty="0"/>
          </a:p>
          <a:p>
            <a:pPr marL="457200" lvl="0" indent="-330200" algn="l" rtl="0">
              <a:spcBef>
                <a:spcPts val="0"/>
              </a:spcBef>
              <a:spcAft>
                <a:spcPts val="0"/>
              </a:spcAft>
              <a:buSzPts val="1600"/>
              <a:buChar char="-"/>
            </a:pPr>
            <a:r>
              <a:rPr lang="fr" sz="1600" dirty="0"/>
              <a:t>Signes : fièvre (pouvant être absente), toux, asthénie, anorexie, céphalées, myalgies, anosmie et agueusie, rhinite, odynophagie, troubles digestifs (diarrhée, vomissements), syndrome confusionnel (sujets âgés ++), malaises, vertiges, manifestations cutanées...</a:t>
            </a:r>
            <a:endParaRPr sz="1600" dirty="0"/>
          </a:p>
          <a:p>
            <a:pPr marL="457200" lvl="0" indent="-330200" algn="l" rtl="0">
              <a:spcBef>
                <a:spcPts val="0"/>
              </a:spcBef>
              <a:spcAft>
                <a:spcPts val="0"/>
              </a:spcAft>
              <a:buSzPts val="1600"/>
              <a:buChar char="-"/>
            </a:pPr>
            <a:r>
              <a:rPr lang="fr" sz="1600" dirty="0"/>
              <a:t>Période d’aggravation entre J8 et J9.</a:t>
            </a:r>
            <a:endParaRPr sz="1600" dirty="0"/>
          </a:p>
          <a:p>
            <a:pPr marL="0" lvl="0" indent="0" algn="ctr" rtl="0">
              <a:spcBef>
                <a:spcPts val="1600"/>
              </a:spcBef>
              <a:spcAft>
                <a:spcPts val="0"/>
              </a:spcAft>
              <a:buNone/>
            </a:pPr>
            <a:endParaRPr sz="1100" b="1" dirty="0">
              <a:solidFill>
                <a:srgbClr val="FF0000"/>
              </a:solidFill>
            </a:endParaRPr>
          </a:p>
          <a:p>
            <a:pPr marL="0" lvl="0" indent="0" algn="ctr" rtl="0">
              <a:spcBef>
                <a:spcPts val="0"/>
              </a:spcBef>
              <a:spcAft>
                <a:spcPts val="0"/>
              </a:spcAft>
              <a:buNone/>
            </a:pPr>
            <a:r>
              <a:rPr lang="fr" sz="1100" b="1" dirty="0">
                <a:solidFill>
                  <a:srgbClr val="FF0000"/>
                </a:solidFill>
              </a:rPr>
              <a:t>SIGNES DE GRAVITÉ : </a:t>
            </a:r>
            <a:endParaRPr sz="1100" b="1" dirty="0">
              <a:solidFill>
                <a:srgbClr val="FF0000"/>
              </a:solidFill>
            </a:endParaRPr>
          </a:p>
          <a:p>
            <a:pPr marL="457200" lvl="0" indent="-298450" algn="l" rtl="0">
              <a:spcBef>
                <a:spcPts val="0"/>
              </a:spcBef>
              <a:spcAft>
                <a:spcPts val="0"/>
              </a:spcAft>
              <a:buClr>
                <a:srgbClr val="000000"/>
              </a:buClr>
              <a:buSzPts val="1100"/>
              <a:buChar char="➔"/>
            </a:pPr>
            <a:r>
              <a:rPr lang="fr" sz="1200" b="1" i="1" dirty="0">
                <a:solidFill>
                  <a:srgbClr val="333333"/>
                </a:solidFill>
                <a:highlight>
                  <a:srgbClr val="FFFFFF"/>
                </a:highlight>
              </a:rPr>
              <a:t>Fréquence respiratoire &gt; 22/min</a:t>
            </a:r>
            <a:endParaRPr sz="1200" b="1" i="1" dirty="0">
              <a:solidFill>
                <a:srgbClr val="333333"/>
              </a:solidFill>
              <a:highlight>
                <a:srgbClr val="FFFFFF"/>
              </a:highlight>
            </a:endParaRPr>
          </a:p>
          <a:p>
            <a:pPr marL="457200" lvl="0" indent="-298450" algn="l" rtl="0">
              <a:spcBef>
                <a:spcPts val="0"/>
              </a:spcBef>
              <a:spcAft>
                <a:spcPts val="0"/>
              </a:spcAft>
              <a:buClr>
                <a:srgbClr val="000000"/>
              </a:buClr>
              <a:buSzPts val="1100"/>
              <a:buChar char="➔"/>
            </a:pPr>
            <a:r>
              <a:rPr lang="fr" sz="1200" b="1" i="1" dirty="0">
                <a:solidFill>
                  <a:srgbClr val="333333"/>
                </a:solidFill>
                <a:highlight>
                  <a:srgbClr val="FFFFFF"/>
                </a:highlight>
              </a:rPr>
              <a:t>Saturation &lt; 90% en air ambiant</a:t>
            </a:r>
            <a:endParaRPr sz="1200" b="1" i="1" dirty="0">
              <a:solidFill>
                <a:srgbClr val="333333"/>
              </a:solidFill>
              <a:highlight>
                <a:srgbClr val="FFFFFF"/>
              </a:highlight>
            </a:endParaRPr>
          </a:p>
          <a:p>
            <a:pPr marL="457200" lvl="0" indent="-298450" algn="l" rtl="0">
              <a:spcBef>
                <a:spcPts val="0"/>
              </a:spcBef>
              <a:spcAft>
                <a:spcPts val="0"/>
              </a:spcAft>
              <a:buClr>
                <a:srgbClr val="000000"/>
              </a:buClr>
              <a:buSzPts val="1100"/>
              <a:buChar char="➔"/>
            </a:pPr>
            <a:r>
              <a:rPr lang="fr" sz="1200" b="1" i="1" dirty="0">
                <a:solidFill>
                  <a:srgbClr val="333333"/>
                </a:solidFill>
                <a:highlight>
                  <a:srgbClr val="FFFFFF"/>
                </a:highlight>
              </a:rPr>
              <a:t>Pression artérielle systolique &lt; 90 mmHg</a:t>
            </a:r>
            <a:endParaRPr sz="1200" b="1" i="1" dirty="0">
              <a:solidFill>
                <a:srgbClr val="333333"/>
              </a:solidFill>
              <a:highlight>
                <a:srgbClr val="FFFFFF"/>
              </a:highlight>
            </a:endParaRPr>
          </a:p>
          <a:p>
            <a:pPr marL="457200" lvl="0" indent="-298450" algn="l" rtl="0">
              <a:spcBef>
                <a:spcPts val="0"/>
              </a:spcBef>
              <a:spcAft>
                <a:spcPts val="0"/>
              </a:spcAft>
              <a:buClr>
                <a:srgbClr val="000000"/>
              </a:buClr>
              <a:buSzPts val="1100"/>
              <a:buChar char="➔"/>
            </a:pPr>
            <a:r>
              <a:rPr lang="fr" sz="1200" b="1" i="1" dirty="0">
                <a:solidFill>
                  <a:srgbClr val="333333"/>
                </a:solidFill>
                <a:highlight>
                  <a:srgbClr val="FFFFFF"/>
                </a:highlight>
              </a:rPr>
              <a:t>Troubles de la conscience, confusion, somnolence</a:t>
            </a:r>
            <a:endParaRPr sz="1200" b="1" i="1" dirty="0">
              <a:solidFill>
                <a:srgbClr val="333333"/>
              </a:solidFill>
              <a:highlight>
                <a:srgbClr val="FFFFFF"/>
              </a:highlight>
            </a:endParaRPr>
          </a:p>
          <a:p>
            <a:pPr marL="457200" lvl="0" indent="-298450" algn="l" rtl="0">
              <a:spcBef>
                <a:spcPts val="0"/>
              </a:spcBef>
              <a:spcAft>
                <a:spcPts val="0"/>
              </a:spcAft>
              <a:buClr>
                <a:srgbClr val="000000"/>
              </a:buClr>
              <a:buSzPts val="1100"/>
              <a:buChar char="➔"/>
            </a:pPr>
            <a:r>
              <a:rPr lang="fr" sz="1200" b="1" i="1" dirty="0">
                <a:solidFill>
                  <a:srgbClr val="333333"/>
                </a:solidFill>
                <a:highlight>
                  <a:srgbClr val="FFFFFF"/>
                </a:highlight>
              </a:rPr>
              <a:t>Déshydratation</a:t>
            </a:r>
            <a:endParaRPr sz="1200" b="1" i="1" dirty="0">
              <a:solidFill>
                <a:srgbClr val="333333"/>
              </a:solidFill>
              <a:highlight>
                <a:srgbClr val="FFFFFF"/>
              </a:highlight>
            </a:endParaRPr>
          </a:p>
          <a:p>
            <a:pPr marL="457200" lvl="0" indent="-298450" algn="l" rtl="0">
              <a:spcBef>
                <a:spcPts val="0"/>
              </a:spcBef>
              <a:spcAft>
                <a:spcPts val="0"/>
              </a:spcAft>
              <a:buClr>
                <a:srgbClr val="000000"/>
              </a:buClr>
              <a:buSzPts val="1100"/>
              <a:buChar char="➔"/>
            </a:pPr>
            <a:r>
              <a:rPr lang="fr" sz="1200" b="1" i="1" dirty="0">
                <a:solidFill>
                  <a:srgbClr val="333333"/>
                </a:solidFill>
                <a:highlight>
                  <a:srgbClr val="FFFFFF"/>
                </a:highlight>
              </a:rPr>
              <a:t>Altération brutale de l'état général chez le sujet âgé (fatigue, anorexie, amaigrissement)</a:t>
            </a:r>
            <a:endParaRPr sz="1100" b="1" dirty="0">
              <a:solidFill>
                <a:srgbClr val="000000"/>
              </a:solidFill>
            </a:endParaRPr>
          </a:p>
          <a:p>
            <a:pPr marL="0" lvl="0" indent="0" algn="ctr" rtl="0">
              <a:spcBef>
                <a:spcPts val="0"/>
              </a:spcBef>
              <a:spcAft>
                <a:spcPts val="0"/>
              </a:spcAft>
              <a:buNone/>
            </a:pPr>
            <a:r>
              <a:rPr lang="fr" sz="1100" b="1" i="1" dirty="0">
                <a:solidFill>
                  <a:srgbClr val="FF0000"/>
                </a:solidFill>
              </a:rPr>
              <a:t>⇒ Appeler le SAMU 15</a:t>
            </a:r>
            <a:endParaRPr dirty="0"/>
          </a:p>
        </p:txBody>
      </p:sp>
      <p:pic>
        <p:nvPicPr>
          <p:cNvPr id="5" name="Image 4">
            <a:extLst>
              <a:ext uri="{FF2B5EF4-FFF2-40B4-BE49-F238E27FC236}">
                <a16:creationId xmlns:a16="http://schemas.microsoft.com/office/drawing/2014/main" id="{631217C7-2533-4066-990C-808E43669134}"/>
              </a:ext>
            </a:extLst>
          </p:cNvPr>
          <p:cNvPicPr>
            <a:picLocks noChangeAspect="1"/>
          </p:cNvPicPr>
          <p:nvPr/>
        </p:nvPicPr>
        <p:blipFill>
          <a:blip r:embed="rId3"/>
          <a:stretch>
            <a:fillRect/>
          </a:stretch>
        </p:blipFill>
        <p:spPr>
          <a:xfrm>
            <a:off x="7672645" y="0"/>
            <a:ext cx="1347072" cy="1327759"/>
          </a:xfrm>
          <a:prstGeom prst="rect">
            <a:avLst/>
          </a:prstGeom>
        </p:spPr>
      </p:pic>
      <p:pic>
        <p:nvPicPr>
          <p:cNvPr id="6" name="Image 5">
            <a:extLst>
              <a:ext uri="{FF2B5EF4-FFF2-40B4-BE49-F238E27FC236}">
                <a16:creationId xmlns:a16="http://schemas.microsoft.com/office/drawing/2014/main" id="{0AA1617F-90C2-4D50-9FE0-516C572312F7}"/>
              </a:ext>
            </a:extLst>
          </p:cNvPr>
          <p:cNvPicPr>
            <a:picLocks noChangeAspect="1"/>
          </p:cNvPicPr>
          <p:nvPr/>
        </p:nvPicPr>
        <p:blipFill>
          <a:blip r:embed="rId3"/>
          <a:stretch>
            <a:fillRect/>
          </a:stretch>
        </p:blipFill>
        <p:spPr>
          <a:xfrm>
            <a:off x="6830518" y="83273"/>
            <a:ext cx="460608" cy="454004"/>
          </a:xfrm>
          <a:prstGeom prst="rect">
            <a:avLst/>
          </a:prstGeom>
        </p:spPr>
      </p:pic>
      <p:pic>
        <p:nvPicPr>
          <p:cNvPr id="7" name="Image 6">
            <a:extLst>
              <a:ext uri="{FF2B5EF4-FFF2-40B4-BE49-F238E27FC236}">
                <a16:creationId xmlns:a16="http://schemas.microsoft.com/office/drawing/2014/main" id="{C7F35247-70AA-4465-A95D-3F3ADDC8307C}"/>
              </a:ext>
            </a:extLst>
          </p:cNvPr>
          <p:cNvPicPr>
            <a:picLocks noChangeAspect="1"/>
          </p:cNvPicPr>
          <p:nvPr/>
        </p:nvPicPr>
        <p:blipFill>
          <a:blip r:embed="rId3"/>
          <a:stretch>
            <a:fillRect/>
          </a:stretch>
        </p:blipFill>
        <p:spPr>
          <a:xfrm>
            <a:off x="6830518" y="728157"/>
            <a:ext cx="867271" cy="854837"/>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b="1" i="1"/>
              <a:t>Mémo : prendre une fréquence respiratoire</a:t>
            </a:r>
            <a:endParaRPr b="1" i="1"/>
          </a:p>
        </p:txBody>
      </p:sp>
      <p:sp>
        <p:nvSpPr>
          <p:cNvPr id="181" name="Google Shape;181;p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u="sng" dirty="0"/>
              <a:t>Méthode :</a:t>
            </a:r>
            <a:r>
              <a:rPr lang="fr" dirty="0"/>
              <a:t> mesurée sur un </a:t>
            </a:r>
            <a:r>
              <a:rPr lang="fr" b="1" dirty="0">
                <a:solidFill>
                  <a:srgbClr val="38761D"/>
                </a:solidFill>
              </a:rPr>
              <a:t>minimum de trente secondes</a:t>
            </a:r>
            <a:r>
              <a:rPr lang="fr" dirty="0"/>
              <a:t> en évitant que le patient ne parle, en évitant de la prévenir de cette mesure (effet de l’anxiété). Sur un patient allongé : observation des mouvements abdominaux.</a:t>
            </a:r>
            <a:endParaRPr dirty="0"/>
          </a:p>
          <a:p>
            <a:pPr marL="0" lvl="0" indent="0" algn="l" rtl="0">
              <a:spcBef>
                <a:spcPts val="1600"/>
              </a:spcBef>
              <a:spcAft>
                <a:spcPts val="0"/>
              </a:spcAft>
              <a:buNone/>
            </a:pPr>
            <a:r>
              <a:rPr lang="fr" u="sng" dirty="0"/>
              <a:t>Valeur “normale” chez l’adulte sans problème respiratoire :</a:t>
            </a:r>
            <a:r>
              <a:rPr lang="fr" dirty="0"/>
              <a:t> </a:t>
            </a:r>
            <a:r>
              <a:rPr lang="fr" b="1" dirty="0">
                <a:solidFill>
                  <a:srgbClr val="38761D"/>
                </a:solidFill>
              </a:rPr>
              <a:t>12-16/min</a:t>
            </a:r>
            <a:r>
              <a:rPr lang="fr" dirty="0"/>
              <a:t> sans pause.</a:t>
            </a:r>
            <a:endParaRPr dirty="0"/>
          </a:p>
          <a:p>
            <a:pPr marL="0" lvl="0" indent="0" algn="l" rtl="0">
              <a:spcBef>
                <a:spcPts val="1600"/>
              </a:spcBef>
              <a:spcAft>
                <a:spcPts val="0"/>
              </a:spcAft>
              <a:buNone/>
            </a:pPr>
            <a:r>
              <a:rPr lang="fr" u="sng" dirty="0"/>
              <a:t>Interprétation (chez l’adulte) :</a:t>
            </a:r>
            <a:endParaRPr u="sng" dirty="0"/>
          </a:p>
          <a:p>
            <a:pPr marL="457200" lvl="0" indent="-342900" algn="l" rtl="0">
              <a:spcBef>
                <a:spcPts val="1600"/>
              </a:spcBef>
              <a:spcAft>
                <a:spcPts val="0"/>
              </a:spcAft>
              <a:buSzPts val="1800"/>
              <a:buChar char="-"/>
            </a:pPr>
            <a:r>
              <a:rPr lang="fr" dirty="0"/>
              <a:t>0/min = apnée</a:t>
            </a:r>
            <a:endParaRPr dirty="0"/>
          </a:p>
          <a:p>
            <a:pPr marL="457200" lvl="0" indent="-342900" algn="l" rtl="0">
              <a:spcBef>
                <a:spcPts val="0"/>
              </a:spcBef>
              <a:spcAft>
                <a:spcPts val="0"/>
              </a:spcAft>
              <a:buSzPts val="1800"/>
              <a:buChar char="-"/>
            </a:pPr>
            <a:r>
              <a:rPr lang="fr" dirty="0"/>
              <a:t>&lt; 12/min = bradypnée</a:t>
            </a:r>
            <a:endParaRPr dirty="0"/>
          </a:p>
          <a:p>
            <a:pPr marL="457200" lvl="0" indent="-342900" algn="l" rtl="0">
              <a:spcBef>
                <a:spcPts val="0"/>
              </a:spcBef>
              <a:spcAft>
                <a:spcPts val="0"/>
              </a:spcAft>
              <a:buSzPts val="1800"/>
              <a:buChar char="-"/>
            </a:pPr>
            <a:r>
              <a:rPr lang="fr" dirty="0"/>
              <a:t>&gt; 16/min = tachypnée</a:t>
            </a:r>
            <a:endParaRPr dirty="0"/>
          </a:p>
        </p:txBody>
      </p:sp>
      <p:sp>
        <p:nvSpPr>
          <p:cNvPr id="182" name="Google Shape;182;p25"/>
          <p:cNvSpPr txBox="1"/>
          <p:nvPr/>
        </p:nvSpPr>
        <p:spPr>
          <a:xfrm>
            <a:off x="3749040" y="2977825"/>
            <a:ext cx="5083260" cy="1925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 sz="1600" b="1" dirty="0">
                <a:solidFill>
                  <a:srgbClr val="990000"/>
                </a:solidFill>
              </a:rPr>
              <a:t>Attention !</a:t>
            </a:r>
            <a:endParaRPr sz="1600" b="1" dirty="0">
              <a:solidFill>
                <a:srgbClr val="990000"/>
              </a:solidFill>
            </a:endParaRPr>
          </a:p>
          <a:p>
            <a:pPr marL="0" lvl="0" indent="0" algn="l" rtl="0">
              <a:spcBef>
                <a:spcPts val="0"/>
              </a:spcBef>
              <a:spcAft>
                <a:spcPts val="0"/>
              </a:spcAft>
              <a:buNone/>
            </a:pPr>
            <a:endParaRPr sz="1600" dirty="0"/>
          </a:p>
          <a:p>
            <a:pPr marL="0" lvl="0" indent="0" algn="just" rtl="0">
              <a:spcBef>
                <a:spcPts val="0"/>
              </a:spcBef>
              <a:spcAft>
                <a:spcPts val="0"/>
              </a:spcAft>
              <a:buNone/>
            </a:pPr>
            <a:r>
              <a:rPr lang="fr" sz="1600" dirty="0"/>
              <a:t>La DYSPNÉE est une sensation SUBJECTIVE de difficulté à respirer : un patient peut être dyspnéique avec une fréquence respiratoire et une saturation en oxygène normales.</a:t>
            </a:r>
            <a:endParaRPr sz="1600" dirty="0"/>
          </a:p>
        </p:txBody>
      </p:sp>
      <p:pic>
        <p:nvPicPr>
          <p:cNvPr id="5" name="Image 4">
            <a:extLst>
              <a:ext uri="{FF2B5EF4-FFF2-40B4-BE49-F238E27FC236}">
                <a16:creationId xmlns:a16="http://schemas.microsoft.com/office/drawing/2014/main" id="{F150A68B-18A0-4EDC-8540-EA56CB60003B}"/>
              </a:ext>
            </a:extLst>
          </p:cNvPr>
          <p:cNvPicPr>
            <a:picLocks noChangeAspect="1"/>
          </p:cNvPicPr>
          <p:nvPr/>
        </p:nvPicPr>
        <p:blipFill>
          <a:blip r:embed="rId3"/>
          <a:stretch>
            <a:fillRect/>
          </a:stretch>
        </p:blipFill>
        <p:spPr>
          <a:xfrm>
            <a:off x="8035273" y="28209"/>
            <a:ext cx="1108727" cy="1092831"/>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b="1"/>
              <a:t>2) Diagnostic</a:t>
            </a:r>
            <a:endParaRPr b="1"/>
          </a:p>
        </p:txBody>
      </p:sp>
      <p:sp>
        <p:nvSpPr>
          <p:cNvPr id="189" name="Google Shape;189;p2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a:p>
            <a:pPr marL="457200" lvl="0" indent="-342900" algn="l" rtl="0">
              <a:spcBef>
                <a:spcPts val="1600"/>
              </a:spcBef>
              <a:spcAft>
                <a:spcPts val="0"/>
              </a:spcAft>
              <a:buSzPts val="1800"/>
              <a:buChar char="-"/>
            </a:pPr>
            <a:r>
              <a:rPr lang="fr" dirty="0"/>
              <a:t>PCR sur prélèvement nasopharyngé ou autre prélèvement</a:t>
            </a:r>
            <a:endParaRPr dirty="0"/>
          </a:p>
          <a:p>
            <a:pPr marL="457200" lvl="0" indent="-342900" algn="l" rtl="0">
              <a:spcBef>
                <a:spcPts val="0"/>
              </a:spcBef>
              <a:spcAft>
                <a:spcPts val="0"/>
              </a:spcAft>
              <a:buClr>
                <a:srgbClr val="CC0000"/>
              </a:buClr>
              <a:buSzPts val="1800"/>
              <a:buChar char="-"/>
            </a:pPr>
            <a:r>
              <a:rPr lang="fr" b="1" u="sng" dirty="0">
                <a:solidFill>
                  <a:srgbClr val="CC0000"/>
                </a:solidFill>
              </a:rPr>
              <a:t>La négativité de la PCR n’élimine pas le diagnostic !</a:t>
            </a:r>
            <a:endParaRPr b="1" u="sng" dirty="0">
              <a:solidFill>
                <a:srgbClr val="CC0000"/>
              </a:solidFill>
            </a:endParaRPr>
          </a:p>
          <a:p>
            <a:pPr marL="0" lvl="0" indent="0" algn="l" rtl="0">
              <a:spcBef>
                <a:spcPts val="1600"/>
              </a:spcBef>
              <a:spcAft>
                <a:spcPts val="0"/>
              </a:spcAft>
              <a:buNone/>
            </a:pPr>
            <a:endParaRPr dirty="0"/>
          </a:p>
          <a:p>
            <a:pPr marL="457200" lvl="0" indent="-342900" algn="l" rtl="0">
              <a:spcBef>
                <a:spcPts val="1600"/>
              </a:spcBef>
              <a:spcAft>
                <a:spcPts val="0"/>
              </a:spcAft>
              <a:buSzPts val="1800"/>
              <a:buChar char="-"/>
            </a:pPr>
            <a:r>
              <a:rPr lang="fr" dirty="0"/>
              <a:t>D’autres examens peuvent donner des éléments d’orientation : </a:t>
            </a:r>
            <a:endParaRPr dirty="0"/>
          </a:p>
          <a:p>
            <a:pPr marL="914400" lvl="1" indent="-317500" algn="l" rtl="0">
              <a:spcBef>
                <a:spcPts val="0"/>
              </a:spcBef>
              <a:spcAft>
                <a:spcPts val="0"/>
              </a:spcAft>
              <a:buSzPts val="1400"/>
              <a:buChar char="-"/>
            </a:pPr>
            <a:r>
              <a:rPr lang="fr" dirty="0"/>
              <a:t>Biologie : NFS, CRP, CPK</a:t>
            </a:r>
            <a:endParaRPr dirty="0"/>
          </a:p>
          <a:p>
            <a:pPr marL="914400" lvl="1" indent="-317500" algn="l" rtl="0">
              <a:spcBef>
                <a:spcPts val="0"/>
              </a:spcBef>
              <a:spcAft>
                <a:spcPts val="0"/>
              </a:spcAft>
              <a:buSzPts val="1400"/>
              <a:buChar char="-"/>
            </a:pPr>
            <a:r>
              <a:rPr lang="fr" dirty="0"/>
              <a:t>Radiographie de thorax ou TDM thoracique (non systématique)</a:t>
            </a:r>
            <a:endParaRPr dirty="0"/>
          </a:p>
        </p:txBody>
      </p:sp>
      <p:pic>
        <p:nvPicPr>
          <p:cNvPr id="190" name="Google Shape;190;p26"/>
          <p:cNvPicPr preferRelativeResize="0"/>
          <p:nvPr/>
        </p:nvPicPr>
        <p:blipFill>
          <a:blip r:embed="rId3">
            <a:alphaModFix/>
          </a:blip>
          <a:stretch>
            <a:fillRect/>
          </a:stretch>
        </p:blipFill>
        <p:spPr>
          <a:xfrm>
            <a:off x="6830650" y="-9151"/>
            <a:ext cx="2325325" cy="1782725"/>
          </a:xfrm>
          <a:prstGeom prst="rect">
            <a:avLst/>
          </a:prstGeom>
          <a:noFill/>
          <a:ln>
            <a:noFill/>
          </a:ln>
        </p:spPr>
      </p:pic>
      <p:pic>
        <p:nvPicPr>
          <p:cNvPr id="5" name="Image 4">
            <a:extLst>
              <a:ext uri="{FF2B5EF4-FFF2-40B4-BE49-F238E27FC236}">
                <a16:creationId xmlns:a16="http://schemas.microsoft.com/office/drawing/2014/main" id="{C5CAA383-0D48-4D4D-A0EF-0877B6962CE8}"/>
              </a:ext>
            </a:extLst>
          </p:cNvPr>
          <p:cNvPicPr>
            <a:picLocks noChangeAspect="1"/>
          </p:cNvPicPr>
          <p:nvPr/>
        </p:nvPicPr>
        <p:blipFill>
          <a:blip r:embed="rId4"/>
          <a:stretch>
            <a:fillRect/>
          </a:stretch>
        </p:blipFill>
        <p:spPr>
          <a:xfrm>
            <a:off x="7333780" y="2462258"/>
            <a:ext cx="181757" cy="179151"/>
          </a:xfrm>
          <a:prstGeom prst="rect">
            <a:avLst/>
          </a:prstGeom>
        </p:spPr>
      </p:pic>
      <p:pic>
        <p:nvPicPr>
          <p:cNvPr id="6" name="Image 5">
            <a:extLst>
              <a:ext uri="{FF2B5EF4-FFF2-40B4-BE49-F238E27FC236}">
                <a16:creationId xmlns:a16="http://schemas.microsoft.com/office/drawing/2014/main" id="{B79D4648-45EF-4A0D-BD59-53A36AF6AD1E}"/>
              </a:ext>
            </a:extLst>
          </p:cNvPr>
          <p:cNvPicPr>
            <a:picLocks noChangeAspect="1"/>
          </p:cNvPicPr>
          <p:nvPr/>
        </p:nvPicPr>
        <p:blipFill>
          <a:blip r:embed="rId4"/>
          <a:stretch>
            <a:fillRect/>
          </a:stretch>
        </p:blipFill>
        <p:spPr>
          <a:xfrm>
            <a:off x="6830650" y="2016821"/>
            <a:ext cx="451916" cy="445437"/>
          </a:xfrm>
          <a:prstGeom prst="rect">
            <a:avLst/>
          </a:prstGeom>
        </p:spPr>
      </p:pic>
      <p:pic>
        <p:nvPicPr>
          <p:cNvPr id="7" name="Image 6">
            <a:extLst>
              <a:ext uri="{FF2B5EF4-FFF2-40B4-BE49-F238E27FC236}">
                <a16:creationId xmlns:a16="http://schemas.microsoft.com/office/drawing/2014/main" id="{AAF5A26D-F312-47F4-96E5-C40EE5489B5B}"/>
              </a:ext>
            </a:extLst>
          </p:cNvPr>
          <p:cNvPicPr>
            <a:picLocks noChangeAspect="1"/>
          </p:cNvPicPr>
          <p:nvPr/>
        </p:nvPicPr>
        <p:blipFill>
          <a:blip r:embed="rId4"/>
          <a:stretch>
            <a:fillRect/>
          </a:stretch>
        </p:blipFill>
        <p:spPr>
          <a:xfrm>
            <a:off x="7582299" y="2016821"/>
            <a:ext cx="451916" cy="445437"/>
          </a:xfrm>
          <a:prstGeom prst="rect">
            <a:avLst/>
          </a:prstGeom>
        </p:spPr>
      </p:pic>
      <p:pic>
        <p:nvPicPr>
          <p:cNvPr id="8" name="Image 7">
            <a:extLst>
              <a:ext uri="{FF2B5EF4-FFF2-40B4-BE49-F238E27FC236}">
                <a16:creationId xmlns:a16="http://schemas.microsoft.com/office/drawing/2014/main" id="{47D5FCAB-EB51-4355-803F-4C78B6D5166E}"/>
              </a:ext>
            </a:extLst>
          </p:cNvPr>
          <p:cNvPicPr>
            <a:picLocks noChangeAspect="1"/>
          </p:cNvPicPr>
          <p:nvPr/>
        </p:nvPicPr>
        <p:blipFill>
          <a:blip r:embed="rId4"/>
          <a:stretch>
            <a:fillRect/>
          </a:stretch>
        </p:blipFill>
        <p:spPr>
          <a:xfrm>
            <a:off x="6955910" y="2641409"/>
            <a:ext cx="201396" cy="198509"/>
          </a:xfrm>
          <a:prstGeom prst="rect">
            <a:avLst/>
          </a:prstGeom>
        </p:spPr>
      </p:pic>
      <p:pic>
        <p:nvPicPr>
          <p:cNvPr id="10" name="Image 9">
            <a:extLst>
              <a:ext uri="{FF2B5EF4-FFF2-40B4-BE49-F238E27FC236}">
                <a16:creationId xmlns:a16="http://schemas.microsoft.com/office/drawing/2014/main" id="{4F5EF3C2-7447-440A-AFCB-31F177CFB500}"/>
              </a:ext>
            </a:extLst>
          </p:cNvPr>
          <p:cNvPicPr>
            <a:picLocks noChangeAspect="1"/>
          </p:cNvPicPr>
          <p:nvPr/>
        </p:nvPicPr>
        <p:blipFill>
          <a:blip r:embed="rId4"/>
          <a:stretch>
            <a:fillRect/>
          </a:stretch>
        </p:blipFill>
        <p:spPr>
          <a:xfrm>
            <a:off x="7333780" y="2891983"/>
            <a:ext cx="188869" cy="186161"/>
          </a:xfrm>
          <a:prstGeom prst="rect">
            <a:avLst/>
          </a:prstGeom>
        </p:spPr>
      </p:pic>
      <p:pic>
        <p:nvPicPr>
          <p:cNvPr id="9" name="Image 8">
            <a:extLst>
              <a:ext uri="{FF2B5EF4-FFF2-40B4-BE49-F238E27FC236}">
                <a16:creationId xmlns:a16="http://schemas.microsoft.com/office/drawing/2014/main" id="{F52C64EA-DD90-48AC-9928-71CEC5E4E52A}"/>
              </a:ext>
            </a:extLst>
          </p:cNvPr>
          <p:cNvPicPr>
            <a:picLocks noChangeAspect="1"/>
          </p:cNvPicPr>
          <p:nvPr/>
        </p:nvPicPr>
        <p:blipFill>
          <a:blip r:embed="rId4"/>
          <a:stretch>
            <a:fillRect/>
          </a:stretch>
        </p:blipFill>
        <p:spPr>
          <a:xfrm>
            <a:off x="7143702" y="2788409"/>
            <a:ext cx="188968" cy="186259"/>
          </a:xfrm>
          <a:prstGeom prst="rect">
            <a:avLst/>
          </a:prstGeom>
        </p:spPr>
      </p:pic>
      <p:pic>
        <p:nvPicPr>
          <p:cNvPr id="11" name="Image 10">
            <a:extLst>
              <a:ext uri="{FF2B5EF4-FFF2-40B4-BE49-F238E27FC236}">
                <a16:creationId xmlns:a16="http://schemas.microsoft.com/office/drawing/2014/main" id="{48D4C4CA-676F-41B3-905E-566313A908B1}"/>
              </a:ext>
            </a:extLst>
          </p:cNvPr>
          <p:cNvPicPr>
            <a:picLocks noChangeAspect="1"/>
          </p:cNvPicPr>
          <p:nvPr/>
        </p:nvPicPr>
        <p:blipFill>
          <a:blip r:embed="rId4"/>
          <a:stretch>
            <a:fillRect/>
          </a:stretch>
        </p:blipFill>
        <p:spPr>
          <a:xfrm>
            <a:off x="7522649" y="2792590"/>
            <a:ext cx="201676" cy="198785"/>
          </a:xfrm>
          <a:prstGeom prst="rect">
            <a:avLst/>
          </a:prstGeom>
        </p:spPr>
      </p:pic>
      <p:pic>
        <p:nvPicPr>
          <p:cNvPr id="12" name="Image 11">
            <a:extLst>
              <a:ext uri="{FF2B5EF4-FFF2-40B4-BE49-F238E27FC236}">
                <a16:creationId xmlns:a16="http://schemas.microsoft.com/office/drawing/2014/main" id="{730AB3B1-A3F5-4C97-B505-D3631E8ACCF9}"/>
              </a:ext>
            </a:extLst>
          </p:cNvPr>
          <p:cNvPicPr>
            <a:picLocks noChangeAspect="1"/>
          </p:cNvPicPr>
          <p:nvPr/>
        </p:nvPicPr>
        <p:blipFill>
          <a:blip r:embed="rId4"/>
          <a:stretch>
            <a:fillRect/>
          </a:stretch>
        </p:blipFill>
        <p:spPr>
          <a:xfrm>
            <a:off x="7724325" y="2628607"/>
            <a:ext cx="214385" cy="211311"/>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b="1"/>
              <a:t>2) Comorbidités à risque :</a:t>
            </a:r>
            <a:endParaRPr b="1"/>
          </a:p>
        </p:txBody>
      </p:sp>
      <p:sp>
        <p:nvSpPr>
          <p:cNvPr id="197" name="Google Shape;197;p2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fr"/>
              <a:t>Toute pathologie chronique pouvant décompenser lors d’une infection virale</a:t>
            </a:r>
            <a:endParaRPr/>
          </a:p>
          <a:p>
            <a:pPr marL="457200" marR="0" lvl="0" indent="-342900" algn="l" rtl="0">
              <a:lnSpc>
                <a:spcPct val="115000"/>
              </a:lnSpc>
              <a:spcBef>
                <a:spcPts val="0"/>
              </a:spcBef>
              <a:spcAft>
                <a:spcPts val="0"/>
              </a:spcAft>
              <a:buClr>
                <a:srgbClr val="FF0000"/>
              </a:buClr>
              <a:buSzPts val="1800"/>
              <a:buChar char="-"/>
            </a:pPr>
            <a:r>
              <a:rPr lang="fr" b="1">
                <a:solidFill>
                  <a:srgbClr val="FF0000"/>
                </a:solidFill>
              </a:rPr>
              <a:t>Âge &gt; 70 ans </a:t>
            </a:r>
            <a:endParaRPr b="1">
              <a:solidFill>
                <a:srgbClr val="FF0000"/>
              </a:solidFill>
            </a:endParaRPr>
          </a:p>
          <a:p>
            <a:pPr marL="457200" marR="0" lvl="0" indent="-342900" algn="l" rtl="0">
              <a:lnSpc>
                <a:spcPct val="115000"/>
              </a:lnSpc>
              <a:spcBef>
                <a:spcPts val="0"/>
              </a:spcBef>
              <a:spcAft>
                <a:spcPts val="0"/>
              </a:spcAft>
              <a:buSzPts val="1800"/>
              <a:buChar char="-"/>
            </a:pPr>
            <a:r>
              <a:rPr lang="fr"/>
              <a:t>Pathologie respiratoire chronique : type BPCO, asthme, pneumopathie interstitielle diffuse, syndrome restrictif chez l’obèse...</a:t>
            </a:r>
            <a:endParaRPr/>
          </a:p>
          <a:p>
            <a:pPr marL="457200" marR="0" lvl="0" indent="-342900" algn="l" rtl="0">
              <a:lnSpc>
                <a:spcPct val="115000"/>
              </a:lnSpc>
              <a:spcBef>
                <a:spcPts val="0"/>
              </a:spcBef>
              <a:spcAft>
                <a:spcPts val="0"/>
              </a:spcAft>
              <a:buSzPts val="1800"/>
              <a:buChar char="-"/>
            </a:pPr>
            <a:r>
              <a:rPr lang="fr"/>
              <a:t>Insuffisance cardiaque </a:t>
            </a:r>
            <a:endParaRPr/>
          </a:p>
          <a:p>
            <a:pPr marL="457200" marR="0" lvl="0" indent="-342900" algn="l" rtl="0">
              <a:lnSpc>
                <a:spcPct val="115000"/>
              </a:lnSpc>
              <a:spcBef>
                <a:spcPts val="0"/>
              </a:spcBef>
              <a:spcAft>
                <a:spcPts val="0"/>
              </a:spcAft>
              <a:buSzPts val="1800"/>
              <a:buChar char="-"/>
            </a:pPr>
            <a:r>
              <a:rPr lang="fr"/>
              <a:t>ATCD cardiovasculaires : AVC, HTA, </a:t>
            </a:r>
            <a:r>
              <a:rPr lang="fr" b="1" u="sng">
                <a:solidFill>
                  <a:srgbClr val="B45F06"/>
                </a:solidFill>
              </a:rPr>
              <a:t>Tabagisme</a:t>
            </a:r>
            <a:r>
              <a:rPr lang="fr"/>
              <a:t>, maladie cardiaque</a:t>
            </a:r>
            <a:endParaRPr/>
          </a:p>
          <a:p>
            <a:pPr marL="457200" marR="0" lvl="0" indent="-342900" algn="l" rtl="0">
              <a:lnSpc>
                <a:spcPct val="115000"/>
              </a:lnSpc>
              <a:spcBef>
                <a:spcPts val="0"/>
              </a:spcBef>
              <a:spcAft>
                <a:spcPts val="0"/>
              </a:spcAft>
              <a:buSzPts val="1800"/>
              <a:buChar char="-"/>
            </a:pPr>
            <a:r>
              <a:rPr lang="fr"/>
              <a:t>Diabète</a:t>
            </a:r>
            <a:endParaRPr/>
          </a:p>
          <a:p>
            <a:pPr marL="457200" marR="0" lvl="0" indent="-342900" algn="l" rtl="0">
              <a:lnSpc>
                <a:spcPct val="115000"/>
              </a:lnSpc>
              <a:spcBef>
                <a:spcPts val="0"/>
              </a:spcBef>
              <a:spcAft>
                <a:spcPts val="0"/>
              </a:spcAft>
              <a:buSzPts val="1800"/>
              <a:buChar char="-"/>
            </a:pPr>
            <a:r>
              <a:rPr lang="fr"/>
              <a:t>Immunosuppression (médicamenteuse, virale type VIH)</a:t>
            </a:r>
            <a:endParaRPr/>
          </a:p>
          <a:p>
            <a:pPr marL="457200" marR="0" lvl="0" indent="-342900" algn="l" rtl="0">
              <a:lnSpc>
                <a:spcPct val="115000"/>
              </a:lnSpc>
              <a:spcBef>
                <a:spcPts val="0"/>
              </a:spcBef>
              <a:spcAft>
                <a:spcPts val="0"/>
              </a:spcAft>
              <a:buSzPts val="1800"/>
              <a:buChar char="-"/>
            </a:pPr>
            <a:r>
              <a:rPr lang="fr"/>
              <a:t>Cancer en cours de traitement </a:t>
            </a:r>
            <a:endParaRPr/>
          </a:p>
          <a:p>
            <a:pPr marL="457200" marR="0" lvl="0" indent="-342900" algn="l" rtl="0">
              <a:lnSpc>
                <a:spcPct val="115000"/>
              </a:lnSpc>
              <a:spcBef>
                <a:spcPts val="0"/>
              </a:spcBef>
              <a:spcAft>
                <a:spcPts val="0"/>
              </a:spcAft>
              <a:buSzPts val="1800"/>
              <a:buChar char="-"/>
            </a:pPr>
            <a:r>
              <a:rPr lang="fr"/>
              <a:t>Obésité avec IMC &gt; 30</a:t>
            </a:r>
            <a:endParaRPr/>
          </a:p>
          <a:p>
            <a:pPr marL="457200" marR="0" lvl="0" indent="-342900" algn="l" rtl="0">
              <a:lnSpc>
                <a:spcPct val="115000"/>
              </a:lnSpc>
              <a:spcBef>
                <a:spcPts val="0"/>
              </a:spcBef>
              <a:spcAft>
                <a:spcPts val="0"/>
              </a:spcAft>
              <a:buSzPts val="1800"/>
              <a:buChar char="-"/>
            </a:pPr>
            <a:r>
              <a:rPr lang="fr"/>
              <a:t>Insuffisance rénale dialysée</a:t>
            </a:r>
            <a:endParaRPr sz="1100">
              <a:solidFill>
                <a:schemeClr val="dk1"/>
              </a:solidFill>
            </a:endParaRPr>
          </a:p>
          <a:p>
            <a:pPr marL="457200" marR="0" lvl="0" indent="-342900" algn="l" rtl="0">
              <a:lnSpc>
                <a:spcPct val="115000"/>
              </a:lnSpc>
              <a:spcBef>
                <a:spcPts val="0"/>
              </a:spcBef>
              <a:spcAft>
                <a:spcPts val="0"/>
              </a:spcAft>
              <a:buSzPts val="1800"/>
              <a:buChar char="-"/>
            </a:pPr>
            <a:r>
              <a:rPr lang="fr"/>
              <a:t>Cirrhose évoluée &gt; stade B</a:t>
            </a:r>
            <a:endParaRPr/>
          </a:p>
        </p:txBody>
      </p:sp>
      <p:pic>
        <p:nvPicPr>
          <p:cNvPr id="4" name="Image 3">
            <a:extLst>
              <a:ext uri="{FF2B5EF4-FFF2-40B4-BE49-F238E27FC236}">
                <a16:creationId xmlns:a16="http://schemas.microsoft.com/office/drawing/2014/main" id="{5CEB455C-A376-47E1-8A94-C83F78C4849C}"/>
              </a:ext>
            </a:extLst>
          </p:cNvPr>
          <p:cNvPicPr>
            <a:picLocks noChangeAspect="1"/>
          </p:cNvPicPr>
          <p:nvPr/>
        </p:nvPicPr>
        <p:blipFill>
          <a:blip r:embed="rId3"/>
          <a:stretch>
            <a:fillRect/>
          </a:stretch>
        </p:blipFill>
        <p:spPr>
          <a:xfrm>
            <a:off x="7080221" y="3269293"/>
            <a:ext cx="1752079" cy="172696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38"/>
          <p:cNvSpPr txBox="1">
            <a:spLocks noGrp="1"/>
          </p:cNvSpPr>
          <p:nvPr>
            <p:ph type="title"/>
          </p:nvPr>
        </p:nvSpPr>
        <p:spPr>
          <a:xfrm>
            <a:off x="311700" y="441775"/>
            <a:ext cx="8776029"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b="1" dirty="0"/>
              <a:t>2) PEC des patient.e.s ayant des signes de gravité</a:t>
            </a:r>
            <a:endParaRPr b="1" dirty="0"/>
          </a:p>
        </p:txBody>
      </p:sp>
      <p:sp>
        <p:nvSpPr>
          <p:cNvPr id="281" name="Google Shape;281;p38"/>
          <p:cNvSpPr txBox="1">
            <a:spLocks noGrp="1"/>
          </p:cNvSpPr>
          <p:nvPr>
            <p:ph type="body" idx="1"/>
          </p:nvPr>
        </p:nvSpPr>
        <p:spPr>
          <a:xfrm>
            <a:off x="311700" y="1014476"/>
            <a:ext cx="8520600" cy="4000656"/>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chemeClr val="dk1"/>
              </a:buClr>
              <a:buSzPts val="1400"/>
              <a:buChar char="-"/>
            </a:pPr>
            <a:r>
              <a:rPr lang="fr" sz="1400" b="1" dirty="0">
                <a:solidFill>
                  <a:srgbClr val="990000"/>
                </a:solidFill>
              </a:rPr>
              <a:t>Appel du SAMU (15)</a:t>
            </a:r>
          </a:p>
          <a:p>
            <a:pPr marL="139700" lvl="0" indent="0" algn="l" rtl="0">
              <a:spcBef>
                <a:spcPts val="0"/>
              </a:spcBef>
              <a:spcAft>
                <a:spcPts val="0"/>
              </a:spcAft>
              <a:buClr>
                <a:schemeClr val="dk1"/>
              </a:buClr>
              <a:buSzPts val="1400"/>
              <a:buNone/>
            </a:pPr>
            <a:endParaRPr lang="fr" sz="1400" b="1" u="sng" dirty="0">
              <a:solidFill>
                <a:srgbClr val="990000"/>
              </a:solidFill>
            </a:endParaRPr>
          </a:p>
          <a:p>
            <a:pPr marL="139700" lvl="0" indent="0" algn="l" rtl="0">
              <a:spcBef>
                <a:spcPts val="0"/>
              </a:spcBef>
              <a:spcAft>
                <a:spcPts val="0"/>
              </a:spcAft>
              <a:buClr>
                <a:schemeClr val="dk1"/>
              </a:buClr>
              <a:buSzPts val="1400"/>
              <a:buNone/>
            </a:pPr>
            <a:r>
              <a:rPr lang="fr" sz="1400" b="1" u="sng" dirty="0">
                <a:solidFill>
                  <a:schemeClr val="dk1"/>
                </a:solidFill>
              </a:rPr>
              <a:t>En attendant l’arrivée du SAMU :</a:t>
            </a:r>
            <a:endParaRPr sz="1400" b="1" u="sng" dirty="0">
              <a:solidFill>
                <a:schemeClr val="dk1"/>
              </a:solidFill>
            </a:endParaRPr>
          </a:p>
          <a:p>
            <a:pPr marL="457200" lvl="0" indent="-317500" algn="l" rtl="0">
              <a:spcBef>
                <a:spcPts val="0"/>
              </a:spcBef>
              <a:spcAft>
                <a:spcPts val="0"/>
              </a:spcAft>
              <a:buClr>
                <a:schemeClr val="dk1"/>
              </a:buClr>
              <a:buSzPts val="1400"/>
              <a:buChar char="-"/>
            </a:pPr>
            <a:r>
              <a:rPr lang="fr-FR" sz="1400" dirty="0">
                <a:solidFill>
                  <a:schemeClr val="dk1"/>
                </a:solidFill>
              </a:rPr>
              <a:t>Crédo : </a:t>
            </a:r>
            <a:r>
              <a:rPr lang="fr-FR" sz="1400" b="1" dirty="0">
                <a:solidFill>
                  <a:srgbClr val="C00000"/>
                </a:solidFill>
              </a:rPr>
              <a:t>Protéger, Alerter, Secourir.</a:t>
            </a:r>
            <a:endParaRPr lang="fr" sz="1400" b="1" dirty="0">
              <a:solidFill>
                <a:srgbClr val="C00000"/>
              </a:solidFill>
            </a:endParaRPr>
          </a:p>
          <a:p>
            <a:pPr marL="457200" lvl="0" indent="-317500" algn="l" rtl="0">
              <a:spcBef>
                <a:spcPts val="0"/>
              </a:spcBef>
              <a:spcAft>
                <a:spcPts val="0"/>
              </a:spcAft>
              <a:buClr>
                <a:schemeClr val="dk1"/>
              </a:buClr>
              <a:buSzPts val="1400"/>
              <a:buChar char="-"/>
            </a:pPr>
            <a:r>
              <a:rPr lang="fr" sz="1400" dirty="0">
                <a:solidFill>
                  <a:schemeClr val="dk1"/>
                </a:solidFill>
              </a:rPr>
              <a:t>Position </a:t>
            </a:r>
            <a:r>
              <a:rPr lang="fr" sz="1400" b="1" dirty="0">
                <a:solidFill>
                  <a:schemeClr val="accent4">
                    <a:lumMod val="50000"/>
                  </a:schemeClr>
                </a:solidFill>
              </a:rPr>
              <a:t>assise</a:t>
            </a:r>
            <a:r>
              <a:rPr lang="fr" sz="1400" dirty="0">
                <a:solidFill>
                  <a:schemeClr val="accent4">
                    <a:lumMod val="50000"/>
                  </a:schemeClr>
                </a:solidFill>
              </a:rPr>
              <a:t> </a:t>
            </a:r>
          </a:p>
          <a:p>
            <a:pPr marL="457200" lvl="0" indent="-317500" algn="l" rtl="0">
              <a:spcBef>
                <a:spcPts val="0"/>
              </a:spcBef>
              <a:spcAft>
                <a:spcPts val="0"/>
              </a:spcAft>
              <a:buClr>
                <a:schemeClr val="dk1"/>
              </a:buClr>
              <a:buSzPts val="1400"/>
              <a:buChar char="-"/>
            </a:pPr>
            <a:r>
              <a:rPr lang="fr" sz="1400" b="1" dirty="0">
                <a:solidFill>
                  <a:schemeClr val="accent4">
                    <a:lumMod val="50000"/>
                  </a:schemeClr>
                </a:solidFill>
              </a:rPr>
              <a:t>Libération des voies aériennes</a:t>
            </a:r>
            <a:r>
              <a:rPr lang="fr" sz="1400" dirty="0">
                <a:solidFill>
                  <a:schemeClr val="accent4">
                    <a:lumMod val="50000"/>
                  </a:schemeClr>
                </a:solidFill>
              </a:rPr>
              <a:t> </a:t>
            </a:r>
            <a:endParaRPr sz="1400" dirty="0">
              <a:solidFill>
                <a:schemeClr val="accent4">
                  <a:lumMod val="50000"/>
                </a:schemeClr>
              </a:solidFill>
            </a:endParaRPr>
          </a:p>
          <a:p>
            <a:pPr marL="139700" indent="0">
              <a:buClr>
                <a:schemeClr val="dk1"/>
              </a:buClr>
              <a:buSzPts val="1400"/>
              <a:buNone/>
            </a:pPr>
            <a:endParaRPr lang="fr-FR" sz="1400" b="1" u="sng" dirty="0">
              <a:solidFill>
                <a:schemeClr val="dk1"/>
              </a:solidFill>
            </a:endParaRPr>
          </a:p>
          <a:p>
            <a:pPr marL="139700" indent="0">
              <a:buClr>
                <a:schemeClr val="dk1"/>
              </a:buClr>
              <a:buSzPts val="1400"/>
              <a:buNone/>
            </a:pPr>
            <a:r>
              <a:rPr lang="fr-FR" sz="1400" b="1" u="sng" dirty="0">
                <a:solidFill>
                  <a:schemeClr val="dk1"/>
                </a:solidFill>
              </a:rPr>
              <a:t>En milieu hospitalier hors réa ou soins intensifs :</a:t>
            </a:r>
            <a:endParaRPr sz="1400" b="1" dirty="0">
              <a:solidFill>
                <a:srgbClr val="990000"/>
              </a:solidFill>
            </a:endParaRPr>
          </a:p>
          <a:p>
            <a:pPr marL="457200" lvl="0" indent="-317500" algn="l" rtl="0">
              <a:spcBef>
                <a:spcPts val="0"/>
              </a:spcBef>
              <a:spcAft>
                <a:spcPts val="0"/>
              </a:spcAft>
              <a:buClr>
                <a:srgbClr val="990000"/>
              </a:buClr>
              <a:buSzPts val="1400"/>
              <a:buChar char="-"/>
            </a:pPr>
            <a:r>
              <a:rPr lang="fr-FR" sz="1400" b="1" dirty="0">
                <a:solidFill>
                  <a:srgbClr val="990000"/>
                </a:solidFill>
              </a:rPr>
              <a:t>Se référer au protocole de l’établissement +++</a:t>
            </a:r>
            <a:endParaRPr lang="fr" sz="1400" b="1" dirty="0">
              <a:solidFill>
                <a:srgbClr val="990000"/>
              </a:solidFill>
            </a:endParaRPr>
          </a:p>
          <a:p>
            <a:pPr indent="-317500">
              <a:buClr>
                <a:srgbClr val="990000"/>
              </a:buClr>
              <a:buSzPts val="1400"/>
              <a:buFont typeface="Arial"/>
              <a:buChar char="-"/>
            </a:pPr>
            <a:r>
              <a:rPr lang="fr" sz="1400" dirty="0">
                <a:solidFill>
                  <a:schemeClr val="dk1"/>
                </a:solidFill>
              </a:rPr>
              <a:t>Pose d’une </a:t>
            </a:r>
            <a:r>
              <a:rPr lang="fr" sz="1400" dirty="0">
                <a:solidFill>
                  <a:schemeClr val="tx1"/>
                </a:solidFill>
              </a:rPr>
              <a:t>voie veineuse périphérique</a:t>
            </a:r>
          </a:p>
          <a:p>
            <a:pPr marL="457200" lvl="0" indent="-317500" algn="l" rtl="0">
              <a:spcBef>
                <a:spcPts val="0"/>
              </a:spcBef>
              <a:spcAft>
                <a:spcPts val="0"/>
              </a:spcAft>
              <a:buClr>
                <a:srgbClr val="990000"/>
              </a:buClr>
              <a:buSzPts val="1400"/>
              <a:buChar char="-"/>
            </a:pPr>
            <a:r>
              <a:rPr lang="fr" sz="1400" dirty="0">
                <a:solidFill>
                  <a:schemeClr val="tx1"/>
                </a:solidFill>
              </a:rPr>
              <a:t>ECG</a:t>
            </a:r>
            <a:endParaRPr sz="1400" dirty="0">
              <a:solidFill>
                <a:schemeClr val="tx1"/>
              </a:solidFill>
            </a:endParaRPr>
          </a:p>
          <a:p>
            <a:pPr marL="457200" lvl="0" indent="-317500" algn="l" rtl="0">
              <a:spcBef>
                <a:spcPts val="0"/>
              </a:spcBef>
              <a:spcAft>
                <a:spcPts val="0"/>
              </a:spcAft>
              <a:buClr>
                <a:schemeClr val="dk1"/>
              </a:buClr>
              <a:buSzPts val="1400"/>
              <a:buChar char="-"/>
            </a:pPr>
            <a:r>
              <a:rPr lang="fr" sz="1400" dirty="0">
                <a:solidFill>
                  <a:schemeClr val="tx1"/>
                </a:solidFill>
              </a:rPr>
              <a:t>Oxygénothérapie </a:t>
            </a:r>
            <a:r>
              <a:rPr lang="fr" sz="1400" u="sng" dirty="0">
                <a:solidFill>
                  <a:schemeClr val="tx1"/>
                </a:solidFill>
              </a:rPr>
              <a:t>si désaturation</a:t>
            </a:r>
            <a:r>
              <a:rPr lang="fr" sz="1400" dirty="0">
                <a:solidFill>
                  <a:schemeClr val="tx1"/>
                </a:solidFill>
              </a:rPr>
              <a:t> avec objectif sat &gt; 92%</a:t>
            </a:r>
            <a:endParaRPr sz="1400" dirty="0">
              <a:solidFill>
                <a:schemeClr val="tx1"/>
              </a:solidFill>
            </a:endParaRPr>
          </a:p>
          <a:p>
            <a:pPr marL="457200" lvl="0" indent="-317500" algn="l" rtl="0">
              <a:spcBef>
                <a:spcPts val="0"/>
              </a:spcBef>
              <a:spcAft>
                <a:spcPts val="0"/>
              </a:spcAft>
              <a:buClr>
                <a:schemeClr val="dk1"/>
              </a:buClr>
              <a:buSzPts val="1400"/>
              <a:buChar char="-"/>
            </a:pPr>
            <a:r>
              <a:rPr lang="fr" sz="1400" dirty="0">
                <a:solidFill>
                  <a:schemeClr val="tx1"/>
                </a:solidFill>
              </a:rPr>
              <a:t>Surveillance </a:t>
            </a:r>
            <a:r>
              <a:rPr lang="fr" sz="1400" dirty="0">
                <a:solidFill>
                  <a:schemeClr val="dk1"/>
                </a:solidFill>
              </a:rPr>
              <a:t>des constantes : TA, FC, FR, Sat, T°C. </a:t>
            </a:r>
            <a:endParaRPr sz="1400" dirty="0">
              <a:solidFill>
                <a:schemeClr val="dk1"/>
              </a:solidFill>
            </a:endParaRPr>
          </a:p>
          <a:p>
            <a:pPr marL="457200" lvl="0" indent="-317500" algn="l" rtl="0">
              <a:spcBef>
                <a:spcPts val="0"/>
              </a:spcBef>
              <a:spcAft>
                <a:spcPts val="0"/>
              </a:spcAft>
              <a:buClr>
                <a:schemeClr val="dk1"/>
              </a:buClr>
              <a:buSzPts val="1400"/>
              <a:buChar char="-"/>
            </a:pPr>
            <a:r>
              <a:rPr lang="fr" sz="1400" dirty="0">
                <a:solidFill>
                  <a:schemeClr val="dk1"/>
                </a:solidFill>
              </a:rPr>
              <a:t>Si possible bilan en urgence : NFS, iono-urée-créat + BHC + CRP + PCT + LDH hémocultures + gaz du sang + antigénurie légionelle et pneumocoque.</a:t>
            </a:r>
          </a:p>
          <a:p>
            <a:pPr marL="457200" lvl="0" indent="-317500" algn="l" rtl="0">
              <a:spcBef>
                <a:spcPts val="0"/>
              </a:spcBef>
              <a:spcAft>
                <a:spcPts val="0"/>
              </a:spcAft>
              <a:buClr>
                <a:schemeClr val="dk1"/>
              </a:buClr>
              <a:buSzPts val="1400"/>
              <a:buChar char="-"/>
            </a:pPr>
            <a:r>
              <a:rPr lang="fr" sz="1400" dirty="0">
                <a:solidFill>
                  <a:schemeClr val="dk1"/>
                </a:solidFill>
              </a:rPr>
              <a:t>Directives anticipées ? </a:t>
            </a:r>
            <a:r>
              <a:rPr lang="fr-FR" sz="1400" dirty="0">
                <a:solidFill>
                  <a:schemeClr val="dk1"/>
                </a:solidFill>
              </a:rPr>
              <a:t>Ethique ?</a:t>
            </a:r>
            <a:endParaRPr dirty="0"/>
          </a:p>
        </p:txBody>
      </p:sp>
      <p:sp>
        <p:nvSpPr>
          <p:cNvPr id="282" name="Google Shape;282;p38"/>
          <p:cNvSpPr txBox="1"/>
          <p:nvPr/>
        </p:nvSpPr>
        <p:spPr>
          <a:xfrm>
            <a:off x="4786329" y="1004760"/>
            <a:ext cx="4301400" cy="1998691"/>
          </a:xfrm>
          <a:prstGeom prst="rect">
            <a:avLst/>
          </a:prstGeom>
          <a:solidFill>
            <a:srgbClr val="F4CCCC">
              <a:alpha val="50196"/>
            </a:srgbClr>
          </a:solidFill>
          <a:ln w="28575" cap="flat" cmpd="sng">
            <a:solidFill>
              <a:srgbClr val="99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fr" sz="1100" b="1" dirty="0">
                <a:solidFill>
                  <a:srgbClr val="FF0000"/>
                </a:solidFill>
              </a:rPr>
              <a:t>SIGNES DE GRAVITÉ : </a:t>
            </a:r>
            <a:endParaRPr sz="1100" b="1" dirty="0">
              <a:solidFill>
                <a:srgbClr val="FF0000"/>
              </a:solidFill>
            </a:endParaRPr>
          </a:p>
          <a:p>
            <a:pPr marL="457200" lvl="0" indent="-298450" algn="l" rtl="0">
              <a:lnSpc>
                <a:spcPct val="115000"/>
              </a:lnSpc>
              <a:spcBef>
                <a:spcPts val="0"/>
              </a:spcBef>
              <a:spcAft>
                <a:spcPts val="0"/>
              </a:spcAft>
              <a:buClr>
                <a:schemeClr val="dk1"/>
              </a:buClr>
              <a:buSzPts val="1100"/>
              <a:buChar char="➔"/>
            </a:pPr>
            <a:r>
              <a:rPr lang="fr" sz="1200" i="1" dirty="0">
                <a:solidFill>
                  <a:schemeClr val="tx1"/>
                </a:solidFill>
              </a:rPr>
              <a:t>Fréquence respiratoire &gt; 22/min</a:t>
            </a:r>
            <a:endParaRPr sz="1200" i="1" dirty="0">
              <a:solidFill>
                <a:schemeClr val="tx1"/>
              </a:solidFill>
            </a:endParaRPr>
          </a:p>
          <a:p>
            <a:pPr marL="457200" lvl="0" indent="-298450" algn="l" rtl="0">
              <a:lnSpc>
                <a:spcPct val="115000"/>
              </a:lnSpc>
              <a:spcBef>
                <a:spcPts val="0"/>
              </a:spcBef>
              <a:spcAft>
                <a:spcPts val="0"/>
              </a:spcAft>
              <a:buClr>
                <a:schemeClr val="dk1"/>
              </a:buClr>
              <a:buSzPts val="1100"/>
              <a:buChar char="➔"/>
            </a:pPr>
            <a:r>
              <a:rPr lang="fr" sz="1200" i="1" dirty="0">
                <a:solidFill>
                  <a:schemeClr val="tx1"/>
                </a:solidFill>
              </a:rPr>
              <a:t>Saturation &lt; 90% en air ambiant</a:t>
            </a:r>
            <a:endParaRPr sz="1200" i="1" dirty="0">
              <a:solidFill>
                <a:schemeClr val="tx1"/>
              </a:solidFill>
            </a:endParaRPr>
          </a:p>
          <a:p>
            <a:pPr marL="457200" lvl="0" indent="-298450" algn="l" rtl="0">
              <a:lnSpc>
                <a:spcPct val="115000"/>
              </a:lnSpc>
              <a:spcBef>
                <a:spcPts val="0"/>
              </a:spcBef>
              <a:spcAft>
                <a:spcPts val="0"/>
              </a:spcAft>
              <a:buClr>
                <a:schemeClr val="dk1"/>
              </a:buClr>
              <a:buSzPts val="1100"/>
              <a:buChar char="➔"/>
            </a:pPr>
            <a:r>
              <a:rPr lang="fr" sz="1200" i="1" dirty="0">
                <a:solidFill>
                  <a:schemeClr val="tx1"/>
                </a:solidFill>
              </a:rPr>
              <a:t>Pression artérielle systolique &lt; 90 mmHg</a:t>
            </a:r>
            <a:endParaRPr sz="1200" i="1" dirty="0">
              <a:solidFill>
                <a:schemeClr val="tx1"/>
              </a:solidFill>
            </a:endParaRPr>
          </a:p>
          <a:p>
            <a:pPr marL="457200" lvl="0" indent="-298450" algn="l" rtl="0">
              <a:lnSpc>
                <a:spcPct val="115000"/>
              </a:lnSpc>
              <a:spcBef>
                <a:spcPts val="0"/>
              </a:spcBef>
              <a:spcAft>
                <a:spcPts val="0"/>
              </a:spcAft>
              <a:buClr>
                <a:schemeClr val="dk1"/>
              </a:buClr>
              <a:buSzPts val="1100"/>
              <a:buChar char="➔"/>
            </a:pPr>
            <a:r>
              <a:rPr lang="fr" sz="1200" i="1" dirty="0">
                <a:solidFill>
                  <a:schemeClr val="tx1"/>
                </a:solidFill>
              </a:rPr>
              <a:t>Troubles de la conscience, confusion, somnolence</a:t>
            </a:r>
            <a:endParaRPr sz="1200" i="1" dirty="0">
              <a:solidFill>
                <a:schemeClr val="tx1"/>
              </a:solidFill>
            </a:endParaRPr>
          </a:p>
          <a:p>
            <a:pPr marL="457200" lvl="0" indent="-298450" algn="l" rtl="0">
              <a:lnSpc>
                <a:spcPct val="115000"/>
              </a:lnSpc>
              <a:spcBef>
                <a:spcPts val="0"/>
              </a:spcBef>
              <a:spcAft>
                <a:spcPts val="0"/>
              </a:spcAft>
              <a:buClr>
                <a:schemeClr val="dk1"/>
              </a:buClr>
              <a:buSzPts val="1100"/>
              <a:buChar char="➔"/>
            </a:pPr>
            <a:r>
              <a:rPr lang="fr" sz="1200" i="1" dirty="0">
                <a:solidFill>
                  <a:schemeClr val="tx1"/>
                </a:solidFill>
              </a:rPr>
              <a:t>Déshydratation</a:t>
            </a:r>
            <a:endParaRPr sz="1200" i="1" dirty="0">
              <a:solidFill>
                <a:schemeClr val="tx1"/>
              </a:solidFill>
            </a:endParaRPr>
          </a:p>
          <a:p>
            <a:pPr marL="457200" lvl="0" indent="-298450" algn="l" rtl="0">
              <a:lnSpc>
                <a:spcPct val="115000"/>
              </a:lnSpc>
              <a:spcBef>
                <a:spcPts val="0"/>
              </a:spcBef>
              <a:spcAft>
                <a:spcPts val="0"/>
              </a:spcAft>
              <a:buClr>
                <a:schemeClr val="dk1"/>
              </a:buClr>
              <a:buSzPts val="1100"/>
              <a:buChar char="➔"/>
            </a:pPr>
            <a:r>
              <a:rPr lang="fr" sz="1200" i="1" dirty="0">
                <a:solidFill>
                  <a:schemeClr val="tx1"/>
                </a:solidFill>
              </a:rPr>
              <a:t>Altération brutale de l'état général chez le sujet âgé (fatigue, anorexie, amaigrissement)</a:t>
            </a:r>
            <a:endParaRPr sz="1100" dirty="0">
              <a:solidFill>
                <a:schemeClr val="tx1"/>
              </a:solidFill>
            </a:endParaRPr>
          </a:p>
          <a:p>
            <a:pPr marL="0" lvl="0" indent="0" algn="ctr" rtl="0">
              <a:lnSpc>
                <a:spcPct val="115000"/>
              </a:lnSpc>
              <a:spcBef>
                <a:spcPts val="0"/>
              </a:spcBef>
              <a:spcAft>
                <a:spcPts val="0"/>
              </a:spcAft>
              <a:buNone/>
            </a:pPr>
            <a:r>
              <a:rPr lang="fr" sz="1100" b="1" i="1" dirty="0">
                <a:solidFill>
                  <a:srgbClr val="FF0000"/>
                </a:solidFill>
              </a:rPr>
              <a:t>⇒ Appeler le SAMU 15</a:t>
            </a:r>
            <a:endParaRPr dirty="0"/>
          </a:p>
        </p:txBody>
      </p:sp>
      <p:pic>
        <p:nvPicPr>
          <p:cNvPr id="5" name="Image 4">
            <a:extLst>
              <a:ext uri="{FF2B5EF4-FFF2-40B4-BE49-F238E27FC236}">
                <a16:creationId xmlns:a16="http://schemas.microsoft.com/office/drawing/2014/main" id="{976FA996-0615-4433-8B02-705FD476BCC5}"/>
              </a:ext>
            </a:extLst>
          </p:cNvPr>
          <p:cNvPicPr>
            <a:picLocks noChangeAspect="1"/>
          </p:cNvPicPr>
          <p:nvPr/>
        </p:nvPicPr>
        <p:blipFill>
          <a:blip r:embed="rId3"/>
          <a:stretch>
            <a:fillRect/>
          </a:stretch>
        </p:blipFill>
        <p:spPr>
          <a:xfrm>
            <a:off x="6335290" y="3014804"/>
            <a:ext cx="1203477" cy="1186223"/>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b="1"/>
              <a:t>Port d’un masque </a:t>
            </a:r>
            <a:r>
              <a:rPr lang="fr" sz="1400" i="1"/>
              <a:t>(recommandations AP-HP)</a:t>
            </a:r>
            <a:endParaRPr sz="1400" i="1"/>
          </a:p>
        </p:txBody>
      </p:sp>
      <p:sp>
        <p:nvSpPr>
          <p:cNvPr id="289" name="Google Shape;289;p39"/>
          <p:cNvSpPr txBox="1">
            <a:spLocks noGrp="1"/>
          </p:cNvSpPr>
          <p:nvPr>
            <p:ph type="body" idx="1"/>
          </p:nvPr>
        </p:nvSpPr>
        <p:spPr>
          <a:xfrm>
            <a:off x="311700" y="1017725"/>
            <a:ext cx="8520600" cy="4470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fr" sz="1600" b="1">
                <a:solidFill>
                  <a:srgbClr val="000000"/>
                </a:solidFill>
              </a:rPr>
              <a:t>Ne pas toucher le masque</a:t>
            </a:r>
            <a:r>
              <a:rPr lang="fr" sz="1600">
                <a:solidFill>
                  <a:srgbClr val="000000"/>
                </a:solidFill>
              </a:rPr>
              <a:t> une fois en place. </a:t>
            </a:r>
            <a:endParaRPr sz="1600">
              <a:solidFill>
                <a:srgbClr val="000000"/>
              </a:solidFill>
            </a:endParaRPr>
          </a:p>
          <a:p>
            <a:pPr marL="0" lvl="0" indent="0" algn="l" rtl="0">
              <a:lnSpc>
                <a:spcPct val="100000"/>
              </a:lnSpc>
              <a:spcBef>
                <a:spcPts val="0"/>
              </a:spcBef>
              <a:spcAft>
                <a:spcPts val="0"/>
              </a:spcAft>
              <a:buNone/>
            </a:pPr>
            <a:r>
              <a:rPr lang="fr" sz="1600">
                <a:solidFill>
                  <a:srgbClr val="000000"/>
                </a:solidFill>
              </a:rPr>
              <a:t>Réaliser une </a:t>
            </a:r>
            <a:r>
              <a:rPr lang="fr" sz="1600" b="1">
                <a:solidFill>
                  <a:srgbClr val="38761D"/>
                </a:solidFill>
              </a:rPr>
              <a:t>FHA</a:t>
            </a:r>
            <a:r>
              <a:rPr lang="fr" sz="1600">
                <a:solidFill>
                  <a:srgbClr val="000000"/>
                </a:solidFill>
              </a:rPr>
              <a:t> des mains avant la pose et après le retrait.</a:t>
            </a:r>
            <a:endParaRPr sz="1600">
              <a:solidFill>
                <a:srgbClr val="000000"/>
              </a:solidFill>
            </a:endParaRPr>
          </a:p>
          <a:p>
            <a:pPr marL="0" lvl="0" indent="0" algn="l" rtl="0">
              <a:lnSpc>
                <a:spcPct val="100000"/>
              </a:lnSpc>
              <a:spcBef>
                <a:spcPts val="0"/>
              </a:spcBef>
              <a:spcAft>
                <a:spcPts val="0"/>
              </a:spcAft>
              <a:buNone/>
            </a:pPr>
            <a:r>
              <a:rPr lang="fr" sz="1600">
                <a:solidFill>
                  <a:srgbClr val="000000"/>
                </a:solidFill>
              </a:rPr>
              <a:t>Désinfection des mains par friction hydro-alcoolique, avant et après chaque contact avec un patient.</a:t>
            </a:r>
            <a:endParaRPr sz="1600">
              <a:solidFill>
                <a:srgbClr val="000000"/>
              </a:solidFill>
            </a:endParaRPr>
          </a:p>
          <a:p>
            <a:pPr marL="0" lvl="0" indent="0" algn="l" rtl="0">
              <a:lnSpc>
                <a:spcPct val="100000"/>
              </a:lnSpc>
              <a:spcBef>
                <a:spcPts val="0"/>
              </a:spcBef>
              <a:spcAft>
                <a:spcPts val="0"/>
              </a:spcAft>
              <a:buNone/>
            </a:pPr>
            <a:r>
              <a:rPr lang="fr" sz="1600" b="1">
                <a:solidFill>
                  <a:srgbClr val="000000"/>
                </a:solidFill>
              </a:rPr>
              <a:t>Port de lunettes</a:t>
            </a:r>
            <a:r>
              <a:rPr lang="fr" sz="1600">
                <a:solidFill>
                  <a:srgbClr val="000000"/>
                </a:solidFill>
              </a:rPr>
              <a:t> pour tout soin avec risque de projection oculaire de liquides biologiques.</a:t>
            </a:r>
            <a:endParaRPr sz="1600">
              <a:solidFill>
                <a:srgbClr val="000000"/>
              </a:solidFill>
            </a:endParaRPr>
          </a:p>
          <a:p>
            <a:pPr marL="0" lvl="0" indent="0" algn="l" rtl="0">
              <a:lnSpc>
                <a:spcPct val="100000"/>
              </a:lnSpc>
              <a:spcBef>
                <a:spcPts val="0"/>
              </a:spcBef>
              <a:spcAft>
                <a:spcPts val="0"/>
              </a:spcAft>
              <a:buNone/>
            </a:pPr>
            <a:r>
              <a:rPr lang="fr" sz="1600" b="1">
                <a:solidFill>
                  <a:srgbClr val="000000"/>
                </a:solidFill>
              </a:rPr>
              <a:t>Port de gants</a:t>
            </a:r>
            <a:r>
              <a:rPr lang="fr" sz="1600">
                <a:solidFill>
                  <a:srgbClr val="000000"/>
                </a:solidFill>
              </a:rPr>
              <a:t> pour tout risque de contact avec des liquides biologiques et FHA dès le retrait des gants.  </a:t>
            </a:r>
            <a:endParaRPr sz="1600">
              <a:solidFill>
                <a:srgbClr val="000000"/>
              </a:solidFill>
            </a:endParaRPr>
          </a:p>
          <a:p>
            <a:pPr marL="0" lvl="0" indent="0" algn="l" rtl="0">
              <a:lnSpc>
                <a:spcPct val="100000"/>
              </a:lnSpc>
              <a:spcBef>
                <a:spcPts val="0"/>
              </a:spcBef>
              <a:spcAft>
                <a:spcPts val="0"/>
              </a:spcAft>
              <a:buNone/>
            </a:pPr>
            <a:r>
              <a:rPr lang="fr" sz="1600" b="1">
                <a:solidFill>
                  <a:srgbClr val="000000"/>
                </a:solidFill>
              </a:rPr>
              <a:t>Eviter tout rassemblement en ambiance confinée </a:t>
            </a:r>
            <a:r>
              <a:rPr lang="fr" sz="1600">
                <a:solidFill>
                  <a:srgbClr val="000000"/>
                </a:solidFill>
              </a:rPr>
              <a:t>(pause café, transmissions…) : limiter le nombre de personnes, respecter une distance supérieure à </a:t>
            </a:r>
            <a:r>
              <a:rPr lang="fr" sz="1600" b="1">
                <a:solidFill>
                  <a:srgbClr val="38761D"/>
                </a:solidFill>
              </a:rPr>
              <a:t>1 mètre</a:t>
            </a:r>
            <a:r>
              <a:rPr lang="fr" sz="1600">
                <a:solidFill>
                  <a:srgbClr val="000000"/>
                </a:solidFill>
              </a:rPr>
              <a:t>.</a:t>
            </a:r>
            <a:endParaRPr sz="1600">
              <a:solidFill>
                <a:srgbClr val="000000"/>
              </a:solidFill>
            </a:endParaRPr>
          </a:p>
        </p:txBody>
      </p:sp>
      <p:graphicFrame>
        <p:nvGraphicFramePr>
          <p:cNvPr id="290" name="Google Shape;290;p39"/>
          <p:cNvGraphicFramePr/>
          <p:nvPr/>
        </p:nvGraphicFramePr>
        <p:xfrm>
          <a:off x="952500" y="3502500"/>
          <a:ext cx="7239000" cy="1432500"/>
        </p:xfrm>
        <a:graphic>
          <a:graphicData uri="http://schemas.openxmlformats.org/drawingml/2006/table">
            <a:tbl>
              <a:tblPr>
                <a:noFill/>
                <a:tableStyleId>{C3EA1754-B35D-4B83-8284-4BA05ABD40DA}</a:tableStyleId>
              </a:tblPr>
              <a:tblGrid>
                <a:gridCol w="3619500">
                  <a:extLst>
                    <a:ext uri="{9D8B030D-6E8A-4147-A177-3AD203B41FA5}">
                      <a16:colId xmlns:a16="http://schemas.microsoft.com/office/drawing/2014/main" val="20000"/>
                    </a:ext>
                  </a:extLst>
                </a:gridCol>
                <a:gridCol w="3619500">
                  <a:extLst>
                    <a:ext uri="{9D8B030D-6E8A-4147-A177-3AD203B41FA5}">
                      <a16:colId xmlns:a16="http://schemas.microsoft.com/office/drawing/2014/main" val="20001"/>
                    </a:ext>
                  </a:extLst>
                </a:gridCol>
              </a:tblGrid>
              <a:tr h="381000">
                <a:tc>
                  <a:txBody>
                    <a:bodyPr/>
                    <a:lstStyle/>
                    <a:p>
                      <a:pPr marL="0" lvl="0" indent="0" algn="ctr" rtl="0">
                        <a:spcBef>
                          <a:spcPts val="0"/>
                        </a:spcBef>
                        <a:spcAft>
                          <a:spcPts val="0"/>
                        </a:spcAft>
                        <a:buNone/>
                      </a:pPr>
                      <a:r>
                        <a:rPr lang="fr" b="1"/>
                        <a:t>Masque chirurgical</a:t>
                      </a:r>
                      <a:endParaRPr b="1"/>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A4C2F4"/>
                    </a:solidFill>
                  </a:tcPr>
                </a:tc>
                <a:tc>
                  <a:txBody>
                    <a:bodyPr/>
                    <a:lstStyle/>
                    <a:p>
                      <a:pPr marL="0" lvl="0" indent="0" algn="ctr" rtl="0">
                        <a:spcBef>
                          <a:spcPts val="0"/>
                        </a:spcBef>
                        <a:spcAft>
                          <a:spcPts val="0"/>
                        </a:spcAft>
                        <a:buNone/>
                      </a:pPr>
                      <a:r>
                        <a:rPr lang="fr" b="1"/>
                        <a:t>Masque FFP2</a:t>
                      </a:r>
                      <a:endParaRPr b="1"/>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A4C2F4"/>
                    </a:solidFill>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fr"/>
                        <a:t>Durée “4h”</a:t>
                      </a:r>
                      <a:endParaRPr/>
                    </a:p>
                    <a:p>
                      <a:pPr marL="0" lvl="0" indent="0" algn="l" rtl="0">
                        <a:spcBef>
                          <a:spcPts val="0"/>
                        </a:spcBef>
                        <a:spcAft>
                          <a:spcPts val="0"/>
                        </a:spcAft>
                        <a:buNone/>
                      </a:pPr>
                      <a:r>
                        <a:rPr lang="fr"/>
                        <a:t>Effet “anti-postillon” surtout</a:t>
                      </a:r>
                      <a:endParaRPr/>
                    </a:p>
                    <a:p>
                      <a:pPr marL="0" lvl="0" indent="0" algn="l" rtl="0">
                        <a:spcBef>
                          <a:spcPts val="0"/>
                        </a:spcBef>
                        <a:spcAft>
                          <a:spcPts val="0"/>
                        </a:spcAft>
                        <a:buNone/>
                      </a:pPr>
                      <a:r>
                        <a:rPr lang="fr"/>
                        <a:t>Amplifie les mesures barrières</a:t>
                      </a:r>
                      <a:endParaRPr/>
                    </a:p>
                    <a:p>
                      <a:pPr marL="0" lvl="0" indent="0" algn="l" rtl="0">
                        <a:spcBef>
                          <a:spcPts val="0"/>
                        </a:spcBef>
                        <a:spcAft>
                          <a:spcPts val="0"/>
                        </a:spcAft>
                        <a:buNone/>
                      </a:pPr>
                      <a:r>
                        <a:rPr lang="fr"/>
                        <a:t>Protège les interlocuteurs et le porteur</a:t>
                      </a: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fr"/>
                        <a:t>Durée : “8h”</a:t>
                      </a:r>
                      <a:endParaRPr/>
                    </a:p>
                    <a:p>
                      <a:pPr marL="0" lvl="0" indent="0" algn="l" rtl="0">
                        <a:spcBef>
                          <a:spcPts val="0"/>
                        </a:spcBef>
                        <a:spcAft>
                          <a:spcPts val="0"/>
                        </a:spcAft>
                        <a:buNone/>
                      </a:pPr>
                      <a:r>
                        <a:rPr lang="fr"/>
                        <a:t>Effet “filtre”</a:t>
                      </a:r>
                      <a:endParaRPr/>
                    </a:p>
                    <a:p>
                      <a:pPr marL="0" lvl="0" indent="0" algn="l" rtl="0">
                        <a:spcBef>
                          <a:spcPts val="0"/>
                        </a:spcBef>
                        <a:spcAft>
                          <a:spcPts val="0"/>
                        </a:spcAft>
                        <a:buNone/>
                      </a:pPr>
                      <a:r>
                        <a:rPr lang="fr"/>
                        <a:t>Amplifie les mesures barrières</a:t>
                      </a:r>
                      <a:endParaRPr/>
                    </a:p>
                    <a:p>
                      <a:pPr marL="0" lvl="0" indent="0" algn="l" rtl="0">
                        <a:spcBef>
                          <a:spcPts val="0"/>
                        </a:spcBef>
                        <a:spcAft>
                          <a:spcPts val="0"/>
                        </a:spcAft>
                        <a:buNone/>
                      </a:pPr>
                      <a:r>
                        <a:rPr lang="fr"/>
                        <a:t>Protège le porteur +++</a:t>
                      </a: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5" name="Image 4">
            <a:extLst>
              <a:ext uri="{FF2B5EF4-FFF2-40B4-BE49-F238E27FC236}">
                <a16:creationId xmlns:a16="http://schemas.microsoft.com/office/drawing/2014/main" id="{97AAF93A-71AA-487B-B157-C25B82FDBB17}"/>
              </a:ext>
            </a:extLst>
          </p:cNvPr>
          <p:cNvPicPr>
            <a:picLocks noChangeAspect="1"/>
          </p:cNvPicPr>
          <p:nvPr/>
        </p:nvPicPr>
        <p:blipFill>
          <a:blip r:embed="rId3"/>
          <a:stretch>
            <a:fillRect/>
          </a:stretch>
        </p:blipFill>
        <p:spPr>
          <a:xfrm>
            <a:off x="6801111" y="94270"/>
            <a:ext cx="1390389" cy="137045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4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b="1"/>
              <a:t>Masque Chirurgical / FFP2</a:t>
            </a:r>
            <a:endParaRPr b="1"/>
          </a:p>
        </p:txBody>
      </p:sp>
      <p:pic>
        <p:nvPicPr>
          <p:cNvPr id="297" name="Google Shape;297;p40" descr="Pour vous rappeler à vous professionnels les gestes clés et vous aider à former vos collègues, l’Équipe opérationnelle d’hygiène (EOH) de l’AP-HP a conçu, avec l’équipe EOH des hôpitaux Pitié-Salpêtrière et Charles-Foix, des vidéos rappelant les notions clés pour se protéger et protéger les autres face au COVID-19.&#10;&#10;Rester connecté à l'AP-HP :&#10;Site : http://www.aphp.fr&#10;Facebook : https://www.facebook.com/assistancepubliquehopitauxdeparis/ &#10;Twitter : https://twitter.com/APHP &#10;Linkedin : https://www.linkedin.com/company/AP-HP" title="Le masque FFP2 : qui doit le porter ? Comment le mettre ?">
            <a:hlinkClick r:id="rId3"/>
          </p:cNvPr>
          <p:cNvPicPr preferRelativeResize="0"/>
          <p:nvPr/>
        </p:nvPicPr>
        <p:blipFill>
          <a:blip r:embed="rId4">
            <a:alphaModFix/>
          </a:blip>
          <a:stretch>
            <a:fillRect/>
          </a:stretch>
        </p:blipFill>
        <p:spPr>
          <a:xfrm>
            <a:off x="4487575" y="1146175"/>
            <a:ext cx="4344725" cy="3258550"/>
          </a:xfrm>
          <a:prstGeom prst="rect">
            <a:avLst/>
          </a:prstGeom>
          <a:noFill/>
          <a:ln>
            <a:noFill/>
          </a:ln>
        </p:spPr>
      </p:pic>
      <p:pic>
        <p:nvPicPr>
          <p:cNvPr id="298" name="Google Shape;298;p40" descr="Pour vous rappeler à vous professionnels les gestes clés et vous aider à former vos collègues, l’Équipe opérationnelle d’hygiène (EOH) de l’AP-HP a conçu, avec l’équipe EOH des hôpitaux Pitié-Salpêtrière et Charles-Foix, des vidéos rappelant les notions clés pour se protéger et protéger les autres face au COVID-19.&#10;&#10;Rester connecté à l'AP-HP :&#10;Site : http://www.aphp.fr&#10;Facebook : https://www.facebook.com/assistancepubliquehopitauxdeparis/ &#10;Twitter : https://twitter.com/APHP &#10;Linkedin : https://www.linkedin.com/company/AP-HP" title="Le masque chirurgical : qui dit le porter ? Comment le mettre ?">
            <a:hlinkClick r:id="rId5"/>
          </p:cNvPr>
          <p:cNvPicPr preferRelativeResize="0"/>
          <p:nvPr/>
        </p:nvPicPr>
        <p:blipFill>
          <a:blip r:embed="rId6">
            <a:alphaModFix/>
          </a:blip>
          <a:stretch>
            <a:fillRect/>
          </a:stretch>
        </p:blipFill>
        <p:spPr>
          <a:xfrm>
            <a:off x="152400" y="1170125"/>
            <a:ext cx="4312800" cy="3234600"/>
          </a:xfrm>
          <a:prstGeom prst="rect">
            <a:avLst/>
          </a:prstGeom>
          <a:noFill/>
          <a:ln>
            <a:noFill/>
          </a:ln>
        </p:spPr>
      </p:pic>
      <p:pic>
        <p:nvPicPr>
          <p:cNvPr id="5" name="Image 4">
            <a:extLst>
              <a:ext uri="{FF2B5EF4-FFF2-40B4-BE49-F238E27FC236}">
                <a16:creationId xmlns:a16="http://schemas.microsoft.com/office/drawing/2014/main" id="{353331CE-C824-450B-A7FE-5EF3C507AC7E}"/>
              </a:ext>
            </a:extLst>
          </p:cNvPr>
          <p:cNvPicPr>
            <a:picLocks noChangeAspect="1"/>
          </p:cNvPicPr>
          <p:nvPr/>
        </p:nvPicPr>
        <p:blipFill>
          <a:blip r:embed="rId7"/>
          <a:stretch>
            <a:fillRect/>
          </a:stretch>
        </p:blipFill>
        <p:spPr>
          <a:xfrm>
            <a:off x="5364849" y="326681"/>
            <a:ext cx="600398" cy="591790"/>
          </a:xfrm>
          <a:prstGeom prst="rect">
            <a:avLst/>
          </a:prstGeom>
        </p:spPr>
      </p:pic>
      <p:pic>
        <p:nvPicPr>
          <p:cNvPr id="6" name="Image 5">
            <a:extLst>
              <a:ext uri="{FF2B5EF4-FFF2-40B4-BE49-F238E27FC236}">
                <a16:creationId xmlns:a16="http://schemas.microsoft.com/office/drawing/2014/main" id="{FEF1FAEA-6438-4F73-BA2E-77760A488C8B}"/>
              </a:ext>
            </a:extLst>
          </p:cNvPr>
          <p:cNvPicPr>
            <a:picLocks noChangeAspect="1"/>
          </p:cNvPicPr>
          <p:nvPr/>
        </p:nvPicPr>
        <p:blipFill>
          <a:blip r:embed="rId7"/>
          <a:stretch>
            <a:fillRect/>
          </a:stretch>
        </p:blipFill>
        <p:spPr>
          <a:xfrm flipV="1">
            <a:off x="6491261" y="112511"/>
            <a:ext cx="337351" cy="332514"/>
          </a:xfrm>
          <a:prstGeom prst="rect">
            <a:avLst/>
          </a:prstGeom>
        </p:spPr>
      </p:pic>
      <p:pic>
        <p:nvPicPr>
          <p:cNvPr id="7" name="Image 6">
            <a:extLst>
              <a:ext uri="{FF2B5EF4-FFF2-40B4-BE49-F238E27FC236}">
                <a16:creationId xmlns:a16="http://schemas.microsoft.com/office/drawing/2014/main" id="{46A319BD-AFCF-41C8-A8FC-505F9573D851}"/>
              </a:ext>
            </a:extLst>
          </p:cNvPr>
          <p:cNvPicPr>
            <a:picLocks noChangeAspect="1"/>
          </p:cNvPicPr>
          <p:nvPr/>
        </p:nvPicPr>
        <p:blipFill>
          <a:blip r:embed="rId7"/>
          <a:stretch>
            <a:fillRect/>
          </a:stretch>
        </p:blipFill>
        <p:spPr>
          <a:xfrm>
            <a:off x="7465511" y="819217"/>
            <a:ext cx="201395" cy="198508"/>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pic>
        <p:nvPicPr>
          <p:cNvPr id="5" name="Image 4">
            <a:extLst>
              <a:ext uri="{FF2B5EF4-FFF2-40B4-BE49-F238E27FC236}">
                <a16:creationId xmlns:a16="http://schemas.microsoft.com/office/drawing/2014/main" id="{37E1567E-39BB-4A08-B459-C28E534A5D49}"/>
              </a:ext>
            </a:extLst>
          </p:cNvPr>
          <p:cNvPicPr>
            <a:picLocks noChangeAspect="1"/>
          </p:cNvPicPr>
          <p:nvPr/>
        </p:nvPicPr>
        <p:blipFill>
          <a:blip r:embed="rId3"/>
          <a:stretch>
            <a:fillRect/>
          </a:stretch>
        </p:blipFill>
        <p:spPr>
          <a:xfrm>
            <a:off x="7690980" y="3093427"/>
            <a:ext cx="1053637" cy="1038531"/>
          </a:xfrm>
          <a:prstGeom prst="rect">
            <a:avLst/>
          </a:prstGeom>
        </p:spPr>
      </p:pic>
      <p:sp>
        <p:nvSpPr>
          <p:cNvPr id="304" name="Google Shape;304;p4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b="1"/>
              <a:t>Pistes de traitements spécifiques de la COVID-19</a:t>
            </a:r>
            <a:endParaRPr b="1"/>
          </a:p>
        </p:txBody>
      </p:sp>
      <p:sp>
        <p:nvSpPr>
          <p:cNvPr id="305" name="Google Shape;305;p41"/>
          <p:cNvSpPr txBox="1">
            <a:spLocks noGrp="1"/>
          </p:cNvSpPr>
          <p:nvPr>
            <p:ph type="body" idx="1"/>
          </p:nvPr>
        </p:nvSpPr>
        <p:spPr>
          <a:xfrm>
            <a:off x="311700" y="1152475"/>
            <a:ext cx="8520600" cy="404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fr"/>
              <a:t>Seul un </a:t>
            </a:r>
            <a:r>
              <a:rPr lang="fr" b="1">
                <a:solidFill>
                  <a:srgbClr val="274E13"/>
                </a:solidFill>
              </a:rPr>
              <a:t>essai randomisé contrôlé en double aveugle et multicentrique</a:t>
            </a:r>
            <a:r>
              <a:rPr lang="fr"/>
              <a:t> peut apporter une </a:t>
            </a:r>
            <a:r>
              <a:rPr lang="fr" b="1">
                <a:solidFill>
                  <a:srgbClr val="274E13"/>
                </a:solidFill>
              </a:rPr>
              <a:t>preuve scientifique bien établie</a:t>
            </a:r>
            <a:r>
              <a:rPr lang="fr"/>
              <a:t> de l’efficacité d’un traitement.</a:t>
            </a:r>
            <a:endParaRPr/>
          </a:p>
        </p:txBody>
      </p:sp>
      <p:graphicFrame>
        <p:nvGraphicFramePr>
          <p:cNvPr id="306" name="Google Shape;306;p41"/>
          <p:cNvGraphicFramePr/>
          <p:nvPr>
            <p:extLst>
              <p:ext uri="{D42A27DB-BD31-4B8C-83A1-F6EECF244321}">
                <p14:modId xmlns:p14="http://schemas.microsoft.com/office/powerpoint/2010/main" val="3258318109"/>
              </p:ext>
            </p:extLst>
          </p:nvPr>
        </p:nvGraphicFramePr>
        <p:xfrm>
          <a:off x="267850" y="1899100"/>
          <a:ext cx="8564450" cy="3193415"/>
        </p:xfrm>
        <a:graphic>
          <a:graphicData uri="http://schemas.openxmlformats.org/drawingml/2006/table">
            <a:tbl>
              <a:tblPr>
                <a:noFill/>
                <a:tableStyleId>{C3EA1754-B35D-4B83-8284-4BA05ABD40DA}</a:tableStyleId>
              </a:tblPr>
              <a:tblGrid>
                <a:gridCol w="4282225">
                  <a:extLst>
                    <a:ext uri="{9D8B030D-6E8A-4147-A177-3AD203B41FA5}">
                      <a16:colId xmlns:a16="http://schemas.microsoft.com/office/drawing/2014/main" val="20000"/>
                    </a:ext>
                  </a:extLst>
                </a:gridCol>
                <a:gridCol w="4282225">
                  <a:extLst>
                    <a:ext uri="{9D8B030D-6E8A-4147-A177-3AD203B41FA5}">
                      <a16:colId xmlns:a16="http://schemas.microsoft.com/office/drawing/2014/main" val="20001"/>
                    </a:ext>
                  </a:extLst>
                </a:gridCol>
              </a:tblGrid>
              <a:tr h="404525">
                <a:tc>
                  <a:txBody>
                    <a:bodyPr/>
                    <a:lstStyle/>
                    <a:p>
                      <a:pPr marL="0" lvl="0" indent="0" algn="ctr" rtl="0">
                        <a:spcBef>
                          <a:spcPts val="0"/>
                        </a:spcBef>
                        <a:spcAft>
                          <a:spcPts val="0"/>
                        </a:spcAft>
                        <a:buNone/>
                      </a:pPr>
                      <a:r>
                        <a:rPr lang="fr" b="1"/>
                        <a:t>Preuves scientifiques bien établies</a:t>
                      </a:r>
                      <a:endParaRPr b="1"/>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D9EAD3"/>
                    </a:solidFill>
                  </a:tcPr>
                </a:tc>
                <a:tc>
                  <a:txBody>
                    <a:bodyPr/>
                    <a:lstStyle/>
                    <a:p>
                      <a:pPr marL="0" lvl="0" indent="0" algn="ctr" rtl="0">
                        <a:spcBef>
                          <a:spcPts val="0"/>
                        </a:spcBef>
                        <a:spcAft>
                          <a:spcPts val="0"/>
                        </a:spcAft>
                        <a:buNone/>
                      </a:pPr>
                      <a:r>
                        <a:rPr lang="fr" b="1"/>
                        <a:t>Manque de preuves scientifiques</a:t>
                      </a:r>
                      <a:endParaRPr b="1"/>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CE5CD"/>
                    </a:solidFill>
                  </a:tcPr>
                </a:tc>
                <a:extLst>
                  <a:ext uri="{0D108BD9-81ED-4DB2-BD59-A6C34878D82A}">
                    <a16:rowId xmlns:a16="http://schemas.microsoft.com/office/drawing/2014/main" val="10000"/>
                  </a:ext>
                </a:extLst>
              </a:tr>
              <a:tr h="2701900">
                <a:tc>
                  <a:txBody>
                    <a:bodyPr/>
                    <a:lstStyle/>
                    <a:p>
                      <a:pPr marL="0" lvl="0" indent="0" algn="l" rtl="0">
                        <a:spcBef>
                          <a:spcPts val="0"/>
                        </a:spcBef>
                        <a:spcAft>
                          <a:spcPts val="0"/>
                        </a:spcAft>
                        <a:buNone/>
                      </a:pPr>
                      <a:r>
                        <a:rPr lang="fr" b="1" dirty="0">
                          <a:solidFill>
                            <a:srgbClr val="274E13"/>
                          </a:solidFill>
                        </a:rPr>
                        <a:t>Aucune molécule “efficace”.</a:t>
                      </a:r>
                      <a:endParaRPr b="1" dirty="0">
                        <a:solidFill>
                          <a:srgbClr val="274E13"/>
                        </a:solidFill>
                      </a:endParaRPr>
                    </a:p>
                    <a:p>
                      <a:pPr marL="0" lvl="0" indent="0" algn="l" rtl="0">
                        <a:spcBef>
                          <a:spcPts val="0"/>
                        </a:spcBef>
                        <a:spcAft>
                          <a:spcPts val="0"/>
                        </a:spcAft>
                        <a:buNone/>
                      </a:pPr>
                      <a:endParaRPr dirty="0"/>
                    </a:p>
                    <a:p>
                      <a:pPr marL="0" lvl="0" indent="0" algn="l" rtl="0">
                        <a:spcBef>
                          <a:spcPts val="0"/>
                        </a:spcBef>
                        <a:spcAft>
                          <a:spcPts val="0"/>
                        </a:spcAft>
                        <a:buNone/>
                      </a:pPr>
                      <a:r>
                        <a:rPr lang="fr" dirty="0"/>
                        <a:t>Importance de la prévention : </a:t>
                      </a:r>
                      <a:endParaRPr dirty="0"/>
                    </a:p>
                    <a:p>
                      <a:pPr marL="457200" lvl="0" indent="-317500" algn="l" rtl="0">
                        <a:spcBef>
                          <a:spcPts val="0"/>
                        </a:spcBef>
                        <a:spcAft>
                          <a:spcPts val="0"/>
                        </a:spcAft>
                        <a:buSzPts val="1400"/>
                        <a:buChar char="-"/>
                      </a:pPr>
                      <a:r>
                        <a:rPr lang="fr" dirty="0"/>
                        <a:t>Mesures barrières préventives.</a:t>
                      </a:r>
                      <a:endParaRPr dirty="0"/>
                    </a:p>
                    <a:p>
                      <a:pPr marL="457200" lvl="0" indent="-317500" algn="l" rtl="0">
                        <a:spcBef>
                          <a:spcPts val="0"/>
                        </a:spcBef>
                        <a:spcAft>
                          <a:spcPts val="0"/>
                        </a:spcAft>
                        <a:buSzPts val="1400"/>
                        <a:buChar char="-"/>
                      </a:pPr>
                      <a:r>
                        <a:rPr lang="fr" dirty="0"/>
                        <a:t>Masques “anti-postillons” préventif. </a:t>
                      </a:r>
                      <a:endParaRPr sz="1100" dirty="0"/>
                    </a:p>
                    <a:p>
                      <a:pPr marL="0" lvl="0" indent="0" algn="l" rtl="0">
                        <a:spcBef>
                          <a:spcPts val="0"/>
                        </a:spcBef>
                        <a:spcAft>
                          <a:spcPts val="0"/>
                        </a:spcAft>
                        <a:buNone/>
                      </a:pPr>
                      <a:endParaRPr dirty="0"/>
                    </a:p>
                    <a:p>
                      <a:pPr marL="0" lvl="0" indent="0" algn="l" rtl="0">
                        <a:spcBef>
                          <a:spcPts val="0"/>
                        </a:spcBef>
                        <a:spcAft>
                          <a:spcPts val="0"/>
                        </a:spcAft>
                        <a:buNone/>
                      </a:pPr>
                      <a:r>
                        <a:rPr lang="fr" dirty="0"/>
                        <a:t>Molécules </a:t>
                      </a:r>
                      <a:r>
                        <a:rPr lang="fr" b="1" dirty="0">
                          <a:solidFill>
                            <a:srgbClr val="CC0000"/>
                          </a:solidFill>
                        </a:rPr>
                        <a:t>inefficaces </a:t>
                      </a:r>
                      <a:r>
                        <a:rPr lang="fr-FR" b="1" dirty="0">
                          <a:solidFill>
                            <a:srgbClr val="CC0000"/>
                          </a:solidFill>
                        </a:rPr>
                        <a:t>et/ou</a:t>
                      </a:r>
                      <a:r>
                        <a:rPr lang="fr" b="1" dirty="0">
                          <a:solidFill>
                            <a:srgbClr val="CC0000"/>
                          </a:solidFill>
                        </a:rPr>
                        <a:t> dangereuses </a:t>
                      </a:r>
                      <a:r>
                        <a:rPr lang="fr" dirty="0"/>
                        <a:t>:</a:t>
                      </a:r>
                      <a:endParaRPr dirty="0"/>
                    </a:p>
                    <a:p>
                      <a:pPr marL="457200" lvl="0" indent="-317500" algn="l" rtl="0">
                        <a:spcBef>
                          <a:spcPts val="0"/>
                        </a:spcBef>
                        <a:spcAft>
                          <a:spcPts val="0"/>
                        </a:spcAft>
                        <a:buSzPts val="1400"/>
                        <a:buChar char="-"/>
                      </a:pPr>
                      <a:r>
                        <a:rPr lang="fr" b="1" dirty="0">
                          <a:solidFill>
                            <a:schemeClr val="dk1"/>
                          </a:solidFill>
                        </a:rPr>
                        <a:t>Hydroxychloroquine</a:t>
                      </a:r>
                      <a:r>
                        <a:rPr lang="fr" dirty="0">
                          <a:solidFill>
                            <a:schemeClr val="dk1"/>
                          </a:solidFill>
                        </a:rPr>
                        <a:t> (Plaquenil®)</a:t>
                      </a:r>
                      <a:endParaRPr dirty="0"/>
                    </a:p>
                    <a:p>
                      <a:pPr marL="457200" lvl="0" indent="-317500" algn="l" rtl="0">
                        <a:spcBef>
                          <a:spcPts val="0"/>
                        </a:spcBef>
                        <a:spcAft>
                          <a:spcPts val="0"/>
                        </a:spcAft>
                        <a:buSzPts val="1400"/>
                        <a:buChar char="-"/>
                      </a:pPr>
                      <a:r>
                        <a:rPr lang="fr" b="1" dirty="0"/>
                        <a:t>Anti-rétroviraux </a:t>
                      </a:r>
                      <a:r>
                        <a:rPr lang="fr" b="0" dirty="0"/>
                        <a:t>(</a:t>
                      </a:r>
                      <a:r>
                        <a:rPr lang="fr-FR" b="0" dirty="0" err="1"/>
                        <a:t>assoc</a:t>
                      </a:r>
                      <a:r>
                        <a:rPr lang="fr-FR" b="0" dirty="0"/>
                        <a:t>’ </a:t>
                      </a:r>
                      <a:r>
                        <a:rPr lang="fr-FR" sz="1400" b="0" i="0" u="none" strike="noStrike" cap="none" dirty="0">
                          <a:solidFill>
                            <a:srgbClr val="000000"/>
                          </a:solidFill>
                          <a:effectLst/>
                          <a:latin typeface="Arial"/>
                          <a:ea typeface="Arial"/>
                          <a:cs typeface="Arial"/>
                          <a:sym typeface="Arial"/>
                        </a:rPr>
                        <a:t>lopinavir/ritonavir)</a:t>
                      </a:r>
                    </a:p>
                    <a:p>
                      <a:pPr marL="457200" lvl="0" indent="-317500" algn="l" rtl="0">
                        <a:spcBef>
                          <a:spcPts val="0"/>
                        </a:spcBef>
                        <a:spcAft>
                          <a:spcPts val="0"/>
                        </a:spcAft>
                        <a:buSzPts val="1400"/>
                        <a:buChar char="-"/>
                      </a:pPr>
                      <a:endParaRPr lang="fr-FR" sz="1400" b="0" i="0" u="none" strike="noStrike" cap="none" dirty="0">
                        <a:solidFill>
                          <a:srgbClr val="000000"/>
                        </a:solidFill>
                        <a:effectLst/>
                        <a:latin typeface="Arial"/>
                        <a:cs typeface="Arial"/>
                        <a:sym typeface="Arial"/>
                      </a:endParaRPr>
                    </a:p>
                    <a:p>
                      <a:pPr marL="0" lvl="0" indent="0" algn="l" rtl="0">
                        <a:spcBef>
                          <a:spcPts val="0"/>
                        </a:spcBef>
                        <a:spcAft>
                          <a:spcPts val="0"/>
                        </a:spcAft>
                        <a:buSzPts val="1400"/>
                        <a:buNone/>
                      </a:pPr>
                      <a:r>
                        <a:rPr lang="fr-FR" sz="1400" b="0" i="1" u="none" strike="noStrike" cap="none" dirty="0">
                          <a:solidFill>
                            <a:srgbClr val="000000"/>
                          </a:solidFill>
                          <a:latin typeface="Arial"/>
                          <a:cs typeface="Arial"/>
                          <a:sym typeface="Arial"/>
                        </a:rPr>
                        <a:t>Beaucoup de données « in vitro » (ex : halopéridol, chlorpromazine…). </a:t>
                      </a:r>
                      <a:r>
                        <a:rPr lang="fr-FR" sz="1400" b="1" i="0" u="none" strike="noStrike" cap="none" dirty="0">
                          <a:solidFill>
                            <a:schemeClr val="accent4">
                              <a:lumMod val="75000"/>
                            </a:schemeClr>
                          </a:solidFill>
                          <a:latin typeface="Arial"/>
                          <a:cs typeface="Arial"/>
                          <a:sym typeface="Wingdings" panose="05000000000000000000" pitchFamily="2" charset="2"/>
                        </a:rPr>
                        <a:t> COMMUNICATION +++ ?</a:t>
                      </a:r>
                      <a:endParaRPr lang="fr-FR" sz="1400" b="1" i="0" u="none" strike="noStrike" cap="none" dirty="0">
                        <a:solidFill>
                          <a:schemeClr val="accent4">
                            <a:lumMod val="75000"/>
                          </a:schemeClr>
                        </a:solidFill>
                        <a:latin typeface="Arial"/>
                        <a:cs typeface="Arial"/>
                        <a:sym typeface="Arial"/>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fr" dirty="0"/>
                        <a:t>Azithromycine</a:t>
                      </a:r>
                      <a:endParaRPr dirty="0"/>
                    </a:p>
                    <a:p>
                      <a:pPr marL="0" lvl="0" indent="0" algn="l" rtl="0">
                        <a:spcBef>
                          <a:spcPts val="0"/>
                        </a:spcBef>
                        <a:spcAft>
                          <a:spcPts val="0"/>
                        </a:spcAft>
                        <a:buNone/>
                      </a:pPr>
                      <a:r>
                        <a:rPr lang="fr" dirty="0"/>
                        <a:t>Nicotine</a:t>
                      </a:r>
                      <a:endParaRPr dirty="0"/>
                    </a:p>
                    <a:p>
                      <a:pPr marL="0" lvl="0" indent="0" algn="l" rtl="0">
                        <a:spcBef>
                          <a:spcPts val="0"/>
                        </a:spcBef>
                        <a:spcAft>
                          <a:spcPts val="0"/>
                        </a:spcAft>
                        <a:buNone/>
                      </a:pPr>
                      <a:r>
                        <a:rPr lang="fr-FR" dirty="0"/>
                        <a:t>Médicaments du SRAA </a:t>
                      </a:r>
                      <a:r>
                        <a:rPr lang="fr-FR" sz="1200" i="1" dirty="0"/>
                        <a:t>(ne changeraient rien).</a:t>
                      </a:r>
                      <a:endParaRPr sz="1200" i="1" dirty="0"/>
                    </a:p>
                    <a:p>
                      <a:pPr marL="0" lvl="0" indent="0" algn="l" rtl="0">
                        <a:spcBef>
                          <a:spcPts val="0"/>
                        </a:spcBef>
                        <a:spcAft>
                          <a:spcPts val="0"/>
                        </a:spcAft>
                        <a:buNone/>
                      </a:pPr>
                      <a:r>
                        <a:rPr lang="fr" dirty="0"/>
                        <a:t>Eau de Javel injectable </a:t>
                      </a:r>
                      <a:r>
                        <a:rPr lang="fr" sz="1200" i="1" dirty="0"/>
                        <a:t>(</a:t>
                      </a:r>
                      <a:r>
                        <a:rPr lang="fr-FR" sz="1200" i="1" dirty="0" err="1"/>
                        <a:t>Trump’s</a:t>
                      </a:r>
                      <a:r>
                        <a:rPr lang="fr-FR" sz="1200" i="1" dirty="0"/>
                        <a:t> Protocol)</a:t>
                      </a:r>
                      <a:endParaRPr i="1" dirty="0"/>
                    </a:p>
                    <a:p>
                      <a:pPr marL="0" lvl="0" indent="0" algn="l" rtl="0">
                        <a:spcBef>
                          <a:spcPts val="0"/>
                        </a:spcBef>
                        <a:spcAft>
                          <a:spcPts val="0"/>
                        </a:spcAft>
                        <a:buNone/>
                      </a:pPr>
                      <a:r>
                        <a:rPr lang="fr" dirty="0"/>
                        <a:t>Homéopathie</a:t>
                      </a:r>
                      <a:endParaRPr dirty="0"/>
                    </a:p>
                    <a:p>
                      <a:pPr marL="0" lvl="0" indent="0" algn="l" rtl="0">
                        <a:spcBef>
                          <a:spcPts val="0"/>
                        </a:spcBef>
                        <a:spcAft>
                          <a:spcPts val="0"/>
                        </a:spcAft>
                        <a:buNone/>
                      </a:pPr>
                      <a:r>
                        <a:rPr lang="fr" dirty="0">
                          <a:solidFill>
                            <a:schemeClr val="dk1"/>
                          </a:solidFill>
                        </a:rPr>
                        <a:t>Tolicizumab (IL-6)</a:t>
                      </a:r>
                      <a:endParaRPr dirty="0"/>
                    </a:p>
                    <a:p>
                      <a:pPr marL="0" lvl="0" indent="0" algn="l" rtl="0">
                        <a:spcBef>
                          <a:spcPts val="0"/>
                        </a:spcBef>
                        <a:spcAft>
                          <a:spcPts val="0"/>
                        </a:spcAft>
                        <a:buNone/>
                      </a:pPr>
                      <a:r>
                        <a:rPr lang="fr" dirty="0"/>
                        <a:t>Etc. … </a:t>
                      </a:r>
                      <a:endParaRPr dirty="0"/>
                    </a:p>
                    <a:p>
                      <a:pPr marL="0" lvl="0" indent="0" algn="l" rtl="0">
                        <a:spcBef>
                          <a:spcPts val="0"/>
                        </a:spcBef>
                        <a:spcAft>
                          <a:spcPts val="0"/>
                        </a:spcAft>
                        <a:buNone/>
                      </a:pPr>
                      <a:endParaRPr dirty="0"/>
                    </a:p>
                    <a:p>
                      <a:pPr marL="0" lvl="0" indent="0" algn="l" rtl="0">
                        <a:spcBef>
                          <a:spcPts val="0"/>
                        </a:spcBef>
                        <a:spcAft>
                          <a:spcPts val="0"/>
                        </a:spcAft>
                        <a:buClr>
                          <a:schemeClr val="dk1"/>
                        </a:buClr>
                        <a:buSzPts val="1100"/>
                        <a:buFont typeface="Arial"/>
                        <a:buNone/>
                      </a:pPr>
                      <a:r>
                        <a:rPr lang="fr" sz="1300" u="sng" dirty="0">
                          <a:solidFill>
                            <a:schemeClr val="dk1"/>
                          </a:solidFill>
                        </a:rPr>
                        <a:t>Essais en cours (52 « </a:t>
                      </a:r>
                      <a:r>
                        <a:rPr lang="fr-FR" sz="1300" u="sng" dirty="0">
                          <a:solidFill>
                            <a:schemeClr val="dk1"/>
                          </a:solidFill>
                        </a:rPr>
                        <a:t>APHP » :</a:t>
                      </a:r>
                      <a:r>
                        <a:rPr lang="fr" sz="1300" u="sng" dirty="0">
                          <a:solidFill>
                            <a:schemeClr val="dk1"/>
                          </a:solidFill>
                        </a:rPr>
                        <a:t> chloroQ, ABT, AC...) :</a:t>
                      </a:r>
                      <a:r>
                        <a:rPr lang="fr" sz="1300" dirty="0">
                          <a:solidFill>
                            <a:schemeClr val="dk1"/>
                          </a:solidFill>
                        </a:rPr>
                        <a:t> </a:t>
                      </a:r>
                      <a:endParaRPr sz="1300" dirty="0">
                        <a:solidFill>
                          <a:schemeClr val="dk1"/>
                        </a:solidFill>
                      </a:endParaRPr>
                    </a:p>
                    <a:p>
                      <a:pPr marL="457200" lvl="0" indent="-298450" algn="l" rtl="0">
                        <a:spcBef>
                          <a:spcPts val="0"/>
                        </a:spcBef>
                        <a:spcAft>
                          <a:spcPts val="0"/>
                        </a:spcAft>
                        <a:buClr>
                          <a:schemeClr val="dk1"/>
                        </a:buClr>
                        <a:buSzPts val="1100"/>
                        <a:buChar char="-"/>
                      </a:pPr>
                      <a:r>
                        <a:rPr lang="fr" sz="1100" dirty="0">
                          <a:solidFill>
                            <a:schemeClr val="dk1"/>
                          </a:solidFill>
                        </a:rPr>
                        <a:t>DISCOVERY (5 ttt : rien, ARV, IFNß, chloroQ)</a:t>
                      </a:r>
                      <a:endParaRPr sz="1100" dirty="0">
                        <a:solidFill>
                          <a:schemeClr val="dk1"/>
                        </a:solidFill>
                      </a:endParaRPr>
                    </a:p>
                    <a:p>
                      <a:pPr marL="457200" lvl="0" indent="-298450" algn="l" rtl="0">
                        <a:spcBef>
                          <a:spcPts val="0"/>
                        </a:spcBef>
                        <a:spcAft>
                          <a:spcPts val="0"/>
                        </a:spcAft>
                        <a:buClr>
                          <a:schemeClr val="dk1"/>
                        </a:buClr>
                        <a:buSzPts val="1100"/>
                        <a:buChar char="-"/>
                      </a:pPr>
                      <a:r>
                        <a:rPr lang="fr" sz="1100" dirty="0">
                          <a:solidFill>
                            <a:schemeClr val="dk1"/>
                          </a:solidFill>
                        </a:rPr>
                        <a:t>INHASCO/</a:t>
                      </a:r>
                      <a:r>
                        <a:rPr lang="fr" sz="1300" b="1" dirty="0">
                          <a:solidFill>
                            <a:schemeClr val="dk1"/>
                          </a:solidFill>
                          <a:highlight>
                            <a:srgbClr val="FFFFFF"/>
                          </a:highlight>
                        </a:rPr>
                        <a:t>COVIDICUS</a:t>
                      </a:r>
                      <a:r>
                        <a:rPr lang="fr" sz="1100" dirty="0">
                          <a:solidFill>
                            <a:schemeClr val="dk1"/>
                          </a:solidFill>
                        </a:rPr>
                        <a:t> (corticostéroïdes)</a:t>
                      </a:r>
                      <a:endParaRPr sz="1100" dirty="0">
                        <a:solidFill>
                          <a:schemeClr val="dk1"/>
                        </a:solidFill>
                      </a:endParaRPr>
                    </a:p>
                    <a:p>
                      <a:pPr marL="457200" lvl="0" indent="-298450" algn="l" rtl="0">
                        <a:spcBef>
                          <a:spcPts val="0"/>
                        </a:spcBef>
                        <a:spcAft>
                          <a:spcPts val="0"/>
                        </a:spcAft>
                        <a:buClr>
                          <a:schemeClr val="dk1"/>
                        </a:buClr>
                        <a:buSzPts val="1100"/>
                        <a:buChar char="-"/>
                      </a:pPr>
                      <a:r>
                        <a:rPr lang="fr" sz="1100" dirty="0">
                          <a:solidFill>
                            <a:schemeClr val="dk1"/>
                          </a:solidFill>
                        </a:rPr>
                        <a:t>Tolicizumab (IL-6)</a:t>
                      </a:r>
                    </a:p>
                    <a:p>
                      <a:pPr marL="457200" lvl="0" indent="-298450" algn="l" rtl="0">
                        <a:spcBef>
                          <a:spcPts val="0"/>
                        </a:spcBef>
                        <a:spcAft>
                          <a:spcPts val="0"/>
                        </a:spcAft>
                        <a:buClr>
                          <a:schemeClr val="dk1"/>
                        </a:buClr>
                        <a:buSzPts val="1100"/>
                        <a:buChar char="-"/>
                      </a:pPr>
                      <a:r>
                        <a:rPr lang="fr" sz="1100" dirty="0">
                          <a:solidFill>
                            <a:schemeClr val="dk1"/>
                          </a:solidFill>
                        </a:rPr>
                        <a:t>Etc…</a:t>
                      </a:r>
                      <a:endParaRPr dirty="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6" name="Image 5">
            <a:extLst>
              <a:ext uri="{FF2B5EF4-FFF2-40B4-BE49-F238E27FC236}">
                <a16:creationId xmlns:a16="http://schemas.microsoft.com/office/drawing/2014/main" id="{AF934124-4B85-4454-AB4A-831AD36996D5}"/>
              </a:ext>
            </a:extLst>
          </p:cNvPr>
          <p:cNvPicPr>
            <a:picLocks noChangeAspect="1"/>
          </p:cNvPicPr>
          <p:nvPr/>
        </p:nvPicPr>
        <p:blipFill>
          <a:blip r:embed="rId3"/>
          <a:stretch>
            <a:fillRect/>
          </a:stretch>
        </p:blipFill>
        <p:spPr>
          <a:xfrm>
            <a:off x="3856887" y="2571751"/>
            <a:ext cx="351859" cy="346814"/>
          </a:xfrm>
          <a:prstGeom prst="rect">
            <a:avLst/>
          </a:prstGeom>
        </p:spPr>
      </p:pic>
      <p:sp>
        <p:nvSpPr>
          <p:cNvPr id="2" name="Signe de multiplication 1">
            <a:extLst>
              <a:ext uri="{FF2B5EF4-FFF2-40B4-BE49-F238E27FC236}">
                <a16:creationId xmlns:a16="http://schemas.microsoft.com/office/drawing/2014/main" id="{92ABDEFF-70DA-4CA2-9132-CDF90F567E6B}"/>
              </a:ext>
            </a:extLst>
          </p:cNvPr>
          <p:cNvSpPr/>
          <p:nvPr/>
        </p:nvSpPr>
        <p:spPr>
          <a:xfrm>
            <a:off x="3700875" y="2419732"/>
            <a:ext cx="663881" cy="650851"/>
          </a:xfrm>
          <a:prstGeom prst="mathMultiply">
            <a:avLst>
              <a:gd name="adj1" fmla="val 13955"/>
            </a:avLst>
          </a:prstGeom>
          <a:solidFill>
            <a:srgbClr val="C00000">
              <a:alpha val="4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b="1"/>
              <a:t>Objectifs :</a:t>
            </a:r>
            <a:endParaRPr b="1"/>
          </a:p>
        </p:txBody>
      </p:sp>
      <p:sp>
        <p:nvSpPr>
          <p:cNvPr id="72" name="Google Shape;72;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AutoNum type="arabicParenR"/>
            </a:pPr>
            <a:r>
              <a:rPr lang="fr" dirty="0"/>
              <a:t>Informations et </a:t>
            </a:r>
            <a:r>
              <a:rPr lang="fr" i="1" dirty="0"/>
              <a:t>fakenews</a:t>
            </a:r>
            <a:r>
              <a:rPr lang="fr" dirty="0"/>
              <a:t> : mise au point sur le </a:t>
            </a:r>
            <a:r>
              <a:rPr lang="fr" b="1" dirty="0"/>
              <a:t>SARS-Cov-2</a:t>
            </a:r>
          </a:p>
          <a:p>
            <a:pPr lvl="1" indent="-342900">
              <a:spcBef>
                <a:spcPts val="0"/>
              </a:spcBef>
              <a:buSzPts val="1800"/>
              <a:buAutoNum type="arabicParenR"/>
            </a:pPr>
            <a:r>
              <a:rPr lang="fr-FR" dirty="0"/>
              <a:t>Situation épidémique dans le monde et en France</a:t>
            </a:r>
          </a:p>
          <a:p>
            <a:pPr lvl="1" indent="-342900">
              <a:spcBef>
                <a:spcPts val="0"/>
              </a:spcBef>
              <a:buSzPts val="1800"/>
              <a:buAutoNum type="arabicParenR"/>
            </a:pPr>
            <a:r>
              <a:rPr lang="fr-FR" dirty="0"/>
              <a:t>Sémiologie, diagnostic, prise en charge (hors réanimation)</a:t>
            </a:r>
            <a:endParaRPr lang="fr" b="1" dirty="0"/>
          </a:p>
          <a:p>
            <a:pPr marL="457200" lvl="0" indent="-342900" algn="l" rtl="0">
              <a:spcBef>
                <a:spcPts val="0"/>
              </a:spcBef>
              <a:spcAft>
                <a:spcPts val="0"/>
              </a:spcAft>
              <a:buSzPts val="1800"/>
              <a:buAutoNum type="arabicParenR"/>
            </a:pPr>
            <a:r>
              <a:rPr lang="fr" dirty="0"/>
              <a:t>Les grandes questions face au COVID19</a:t>
            </a:r>
          </a:p>
          <a:p>
            <a:pPr lvl="1" indent="-342900">
              <a:spcBef>
                <a:spcPts val="0"/>
              </a:spcBef>
              <a:buSzPts val="1800"/>
              <a:buAutoNum type="arabicParenR"/>
            </a:pPr>
            <a:r>
              <a:rPr lang="fr" dirty="0"/>
              <a:t>Il y aura-t-il une deuxième vague ? </a:t>
            </a:r>
          </a:p>
          <a:p>
            <a:pPr lvl="1" indent="-342900">
              <a:spcBef>
                <a:spcPts val="0"/>
              </a:spcBef>
              <a:buSzPts val="1800"/>
              <a:buAutoNum type="arabicParenR"/>
            </a:pPr>
            <a:r>
              <a:rPr lang="fr" dirty="0"/>
              <a:t>L’infection est-elle immunisante ? </a:t>
            </a:r>
            <a:r>
              <a:rPr lang="fr-FR" dirty="0"/>
              <a:t>Quelles perspectives pour un vaccin ?</a:t>
            </a:r>
            <a:endParaRPr lang="fr" dirty="0"/>
          </a:p>
          <a:p>
            <a:pPr lvl="1" indent="-342900">
              <a:spcBef>
                <a:spcPts val="0"/>
              </a:spcBef>
              <a:buSzPts val="1800"/>
              <a:buAutoNum type="arabicParenR"/>
            </a:pPr>
            <a:r>
              <a:rPr lang="fr-FR" dirty="0"/>
              <a:t>Qu’en est-il des tests sérologiques ?</a:t>
            </a:r>
            <a:endParaRPr lang="fr" dirty="0"/>
          </a:p>
          <a:p>
            <a:pPr marL="457200" lvl="0" indent="-342900" algn="l" rtl="0">
              <a:spcBef>
                <a:spcPts val="0"/>
              </a:spcBef>
              <a:spcAft>
                <a:spcPts val="0"/>
              </a:spcAft>
              <a:buSzPts val="1800"/>
              <a:buAutoNum type="arabicParenR"/>
            </a:pPr>
            <a:r>
              <a:rPr lang="fr" dirty="0"/>
              <a:t>Prendre soin des autres, et prendre soin de soi : l’importance de l’accompagnement des soignants. </a:t>
            </a:r>
            <a:endParaRPr dirty="0"/>
          </a:p>
          <a:p>
            <a:pPr marL="457200" lvl="0" indent="-342900" algn="l" rtl="0">
              <a:spcBef>
                <a:spcPts val="0"/>
              </a:spcBef>
              <a:spcAft>
                <a:spcPts val="0"/>
              </a:spcAft>
              <a:buSzPts val="1800"/>
              <a:buAutoNum type="arabicParenR"/>
            </a:pPr>
            <a:r>
              <a:rPr lang="fr-FR" dirty="0"/>
              <a:t>Echanges, retours d’expériences, cas cliniques, débats… </a:t>
            </a:r>
          </a:p>
          <a:p>
            <a:pPr lvl="1" indent="-342900">
              <a:spcBef>
                <a:spcPts val="0"/>
              </a:spcBef>
              <a:buSzPts val="1800"/>
              <a:buAutoNum type="arabicParenR"/>
            </a:pPr>
            <a:r>
              <a:rPr lang="fr-FR" dirty="0"/>
              <a:t>Quelles seront les conséquences du COVID sur le système de soin ? </a:t>
            </a:r>
          </a:p>
          <a:p>
            <a:pPr lvl="1" indent="-342900">
              <a:spcBef>
                <a:spcPts val="0"/>
              </a:spcBef>
              <a:buSzPts val="1800"/>
              <a:buAutoNum type="arabicParenR"/>
            </a:pPr>
            <a:r>
              <a:rPr lang="fr-FR" dirty="0"/>
              <a:t>Comment préparer l’après COVID ?</a:t>
            </a:r>
            <a:endParaRPr dirty="0"/>
          </a:p>
        </p:txBody>
      </p:sp>
      <p:pic>
        <p:nvPicPr>
          <p:cNvPr id="6" name="Image 5">
            <a:extLst>
              <a:ext uri="{FF2B5EF4-FFF2-40B4-BE49-F238E27FC236}">
                <a16:creationId xmlns:a16="http://schemas.microsoft.com/office/drawing/2014/main" id="{EDF80DB9-070B-4C18-B96E-C5EC6248E2FA}"/>
              </a:ext>
            </a:extLst>
          </p:cNvPr>
          <p:cNvPicPr>
            <a:picLocks noChangeAspect="1"/>
          </p:cNvPicPr>
          <p:nvPr/>
        </p:nvPicPr>
        <p:blipFill>
          <a:blip r:embed="rId3"/>
          <a:stretch>
            <a:fillRect/>
          </a:stretch>
        </p:blipFill>
        <p:spPr>
          <a:xfrm>
            <a:off x="7615902" y="0"/>
            <a:ext cx="1528098" cy="1506190"/>
          </a:xfrm>
          <a:prstGeom prst="rect">
            <a:avLst/>
          </a:prstGeom>
        </p:spPr>
      </p:pic>
      <p:pic>
        <p:nvPicPr>
          <p:cNvPr id="5" name="Image 4">
            <a:extLst>
              <a:ext uri="{FF2B5EF4-FFF2-40B4-BE49-F238E27FC236}">
                <a16:creationId xmlns:a16="http://schemas.microsoft.com/office/drawing/2014/main" id="{1C081226-3E5D-4892-B50B-9CB6F6608195}"/>
              </a:ext>
            </a:extLst>
          </p:cNvPr>
          <p:cNvPicPr>
            <a:picLocks noChangeAspect="1"/>
          </p:cNvPicPr>
          <p:nvPr/>
        </p:nvPicPr>
        <p:blipFill>
          <a:blip r:embed="rId3"/>
          <a:stretch>
            <a:fillRect/>
          </a:stretch>
        </p:blipFill>
        <p:spPr>
          <a:xfrm>
            <a:off x="7795332" y="1885057"/>
            <a:ext cx="1169238" cy="1152475"/>
          </a:xfrm>
          <a:prstGeom prst="rect">
            <a:avLst/>
          </a:prstGeom>
        </p:spPr>
      </p:pic>
      <p:pic>
        <p:nvPicPr>
          <p:cNvPr id="7" name="Image 6">
            <a:extLst>
              <a:ext uri="{FF2B5EF4-FFF2-40B4-BE49-F238E27FC236}">
                <a16:creationId xmlns:a16="http://schemas.microsoft.com/office/drawing/2014/main" id="{E05515F9-1C34-4972-B86C-F447FE7218E4}"/>
              </a:ext>
            </a:extLst>
          </p:cNvPr>
          <p:cNvPicPr>
            <a:picLocks noChangeAspect="1"/>
          </p:cNvPicPr>
          <p:nvPr/>
        </p:nvPicPr>
        <p:blipFill>
          <a:blip r:embed="rId3"/>
          <a:stretch>
            <a:fillRect/>
          </a:stretch>
        </p:blipFill>
        <p:spPr>
          <a:xfrm>
            <a:off x="7951423" y="3416399"/>
            <a:ext cx="857055" cy="844768"/>
          </a:xfrm>
          <a:prstGeom prst="rect">
            <a:avLst/>
          </a:prstGeom>
        </p:spPr>
      </p:pic>
      <p:pic>
        <p:nvPicPr>
          <p:cNvPr id="8" name="Image 7">
            <a:extLst>
              <a:ext uri="{FF2B5EF4-FFF2-40B4-BE49-F238E27FC236}">
                <a16:creationId xmlns:a16="http://schemas.microsoft.com/office/drawing/2014/main" id="{593BD7C4-27F3-4C10-842A-8E19E3D03EBF}"/>
              </a:ext>
            </a:extLst>
          </p:cNvPr>
          <p:cNvPicPr>
            <a:picLocks noChangeAspect="1"/>
          </p:cNvPicPr>
          <p:nvPr/>
        </p:nvPicPr>
        <p:blipFill>
          <a:blip r:embed="rId3"/>
          <a:stretch>
            <a:fillRect/>
          </a:stretch>
        </p:blipFill>
        <p:spPr>
          <a:xfrm>
            <a:off x="8137622" y="4619215"/>
            <a:ext cx="484655" cy="477707"/>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F2DBD1-212C-4BFC-8E31-2A0CE22A6C23}"/>
              </a:ext>
            </a:extLst>
          </p:cNvPr>
          <p:cNvSpPr>
            <a:spLocks noGrp="1"/>
          </p:cNvSpPr>
          <p:nvPr>
            <p:ph type="title"/>
          </p:nvPr>
        </p:nvSpPr>
        <p:spPr/>
        <p:txBody>
          <a:bodyPr/>
          <a:lstStyle/>
          <a:p>
            <a:r>
              <a:rPr lang="fr-FR" b="1" dirty="0"/>
              <a:t>3) Les grandes questions face au COVID19</a:t>
            </a:r>
          </a:p>
        </p:txBody>
      </p:sp>
      <p:sp>
        <p:nvSpPr>
          <p:cNvPr id="3" name="Espace réservé du texte 2">
            <a:extLst>
              <a:ext uri="{FF2B5EF4-FFF2-40B4-BE49-F238E27FC236}">
                <a16:creationId xmlns:a16="http://schemas.microsoft.com/office/drawing/2014/main" id="{0DBED729-92C9-4C3C-B97D-181F16197724}"/>
              </a:ext>
            </a:extLst>
          </p:cNvPr>
          <p:cNvSpPr>
            <a:spLocks noGrp="1"/>
          </p:cNvSpPr>
          <p:nvPr>
            <p:ph type="body" idx="1"/>
          </p:nvPr>
        </p:nvSpPr>
        <p:spPr/>
        <p:txBody>
          <a:bodyPr/>
          <a:lstStyle/>
          <a:p>
            <a:pPr lvl="1" indent="-342900">
              <a:spcBef>
                <a:spcPts val="0"/>
              </a:spcBef>
              <a:buSzPts val="1800"/>
              <a:buAutoNum type="arabicParenR"/>
            </a:pPr>
            <a:r>
              <a:rPr lang="fr" dirty="0"/>
              <a:t>Il y aura-t-il une deuxième vague ? </a:t>
            </a:r>
          </a:p>
          <a:p>
            <a:pPr lvl="1" indent="-342900">
              <a:spcBef>
                <a:spcPts val="0"/>
              </a:spcBef>
              <a:buSzPts val="1800"/>
              <a:buAutoNum type="arabicParenR"/>
            </a:pPr>
            <a:r>
              <a:rPr lang="fr" dirty="0"/>
              <a:t>L’infection est-elle immunisante ? </a:t>
            </a:r>
            <a:r>
              <a:rPr lang="fr-FR" dirty="0"/>
              <a:t>Quelles perspectives pour un vaccin ?</a:t>
            </a:r>
            <a:endParaRPr lang="fr" dirty="0"/>
          </a:p>
          <a:p>
            <a:pPr lvl="1" indent="-342900">
              <a:spcBef>
                <a:spcPts val="0"/>
              </a:spcBef>
              <a:buSzPts val="1800"/>
              <a:buAutoNum type="arabicParenR"/>
            </a:pPr>
            <a:r>
              <a:rPr lang="fr-FR" dirty="0"/>
              <a:t>Qu’en est-il des tests sérologiques ?</a:t>
            </a:r>
          </a:p>
          <a:p>
            <a:pPr lvl="1" indent="-342900">
              <a:spcBef>
                <a:spcPts val="0"/>
              </a:spcBef>
              <a:buSzPts val="1800"/>
              <a:buAutoNum type="arabicParenR"/>
            </a:pPr>
            <a:r>
              <a:rPr lang="fr-FR" dirty="0"/>
              <a:t>Le déconfinement sera-t-il repoussé en France ? Comment se passera-t-il ?</a:t>
            </a:r>
          </a:p>
          <a:p>
            <a:pPr lvl="1" indent="-342900">
              <a:spcBef>
                <a:spcPts val="0"/>
              </a:spcBef>
              <a:buSzPts val="1800"/>
              <a:buAutoNum type="arabicParenR"/>
            </a:pPr>
            <a:r>
              <a:rPr lang="fr-FR" dirty="0"/>
              <a:t>Le virus affecte-t-il les animaux ?</a:t>
            </a:r>
          </a:p>
          <a:p>
            <a:pPr lvl="1" indent="-342900">
              <a:spcBef>
                <a:spcPts val="0"/>
              </a:spcBef>
              <a:buSzPts val="1800"/>
              <a:buAutoNum type="arabicParenR"/>
            </a:pPr>
            <a:r>
              <a:rPr lang="fr-FR" dirty="0"/>
              <a:t>Face à une personne en détresse psychologique du fait du COVID19 ou du confinement, que peut-on faire ?</a:t>
            </a:r>
          </a:p>
          <a:p>
            <a:pPr lvl="1" indent="-342900">
              <a:spcBef>
                <a:spcPts val="0"/>
              </a:spcBef>
              <a:buSzPts val="1800"/>
              <a:buAutoNum type="arabicParenR"/>
            </a:pPr>
            <a:r>
              <a:rPr lang="fr-FR" dirty="0"/>
              <a:t>Quelle atteinte du COVID19 sur les enfants ? Faut-il s’en inquiéter ?</a:t>
            </a:r>
          </a:p>
          <a:p>
            <a:pPr lvl="1" indent="-342900">
              <a:spcBef>
                <a:spcPts val="0"/>
              </a:spcBef>
              <a:buSzPts val="1800"/>
              <a:buAutoNum type="arabicParenR"/>
            </a:pPr>
            <a:r>
              <a:rPr lang="fr-FR" dirty="0"/>
              <a:t>+ toutes les questions que vous n’avez pas encore posé…</a:t>
            </a:r>
          </a:p>
          <a:p>
            <a:pPr lvl="1" indent="-342900">
              <a:spcBef>
                <a:spcPts val="0"/>
              </a:spcBef>
              <a:buSzPts val="1800"/>
              <a:buAutoNum type="arabicParenR"/>
            </a:pPr>
            <a:r>
              <a:rPr lang="fr-FR" dirty="0"/>
              <a:t>Etc…</a:t>
            </a:r>
            <a:endParaRPr lang="fr" dirty="0"/>
          </a:p>
        </p:txBody>
      </p:sp>
      <p:sp>
        <p:nvSpPr>
          <p:cNvPr id="5" name="Rectangle 4">
            <a:extLst>
              <a:ext uri="{FF2B5EF4-FFF2-40B4-BE49-F238E27FC236}">
                <a16:creationId xmlns:a16="http://schemas.microsoft.com/office/drawing/2014/main" id="{B015E1D0-B079-438E-ADEB-970667470786}"/>
              </a:ext>
            </a:extLst>
          </p:cNvPr>
          <p:cNvSpPr/>
          <p:nvPr/>
        </p:nvSpPr>
        <p:spPr>
          <a:xfrm>
            <a:off x="6782119" y="2329840"/>
            <a:ext cx="2431500" cy="2646878"/>
          </a:xfrm>
          <a:prstGeom prst="rect">
            <a:avLst/>
          </a:prstGeom>
          <a:noFill/>
        </p:spPr>
        <p:txBody>
          <a:bodyPr wrap="square" lIns="91440" tIns="45720" rIns="91440" bIns="45720">
            <a:spAutoFit/>
          </a:bodyPr>
          <a:lstStyle/>
          <a:p>
            <a:pPr algn="ctr"/>
            <a:r>
              <a:rPr lang="fr-FR" sz="16600" b="0" cap="none" spc="0" dirty="0">
                <a:ln w="0"/>
                <a:solidFill>
                  <a:srgbClr val="9C3483"/>
                </a:solidFill>
                <a:effectLst>
                  <a:outerShdw blurRad="38100" dist="19050" dir="2700000" algn="tl" rotWithShape="0">
                    <a:schemeClr val="dk1">
                      <a:alpha val="40000"/>
                    </a:schemeClr>
                  </a:outerShdw>
                </a:effectLst>
              </a:rPr>
              <a:t>?</a:t>
            </a:r>
          </a:p>
        </p:txBody>
      </p:sp>
      <p:pic>
        <p:nvPicPr>
          <p:cNvPr id="4" name="Image 3">
            <a:extLst>
              <a:ext uri="{FF2B5EF4-FFF2-40B4-BE49-F238E27FC236}">
                <a16:creationId xmlns:a16="http://schemas.microsoft.com/office/drawing/2014/main" id="{1DB1C28E-1B51-4616-BED3-6F0FA7B27C95}"/>
              </a:ext>
            </a:extLst>
          </p:cNvPr>
          <p:cNvPicPr>
            <a:picLocks noChangeAspect="1"/>
          </p:cNvPicPr>
          <p:nvPr/>
        </p:nvPicPr>
        <p:blipFill>
          <a:blip r:embed="rId3"/>
          <a:stretch>
            <a:fillRect/>
          </a:stretch>
        </p:blipFill>
        <p:spPr>
          <a:xfrm>
            <a:off x="7540669" y="4118230"/>
            <a:ext cx="914400" cy="901290"/>
          </a:xfrm>
          <a:prstGeom prst="rect">
            <a:avLst/>
          </a:prstGeom>
        </p:spPr>
      </p:pic>
    </p:spTree>
    <p:extLst>
      <p:ext uri="{BB962C8B-B14F-4D97-AF65-F5344CB8AC3E}">
        <p14:creationId xmlns:p14="http://schemas.microsoft.com/office/powerpoint/2010/main" val="17704822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C64D64E9-1F1F-4C7A-A6E1-677C33E9109F}"/>
              </a:ext>
            </a:extLst>
          </p:cNvPr>
          <p:cNvPicPr>
            <a:picLocks noChangeAspect="1"/>
          </p:cNvPicPr>
          <p:nvPr/>
        </p:nvPicPr>
        <p:blipFill>
          <a:blip r:embed="rId2"/>
          <a:stretch>
            <a:fillRect/>
          </a:stretch>
        </p:blipFill>
        <p:spPr>
          <a:xfrm>
            <a:off x="7705725" y="3857625"/>
            <a:ext cx="1438275" cy="1285875"/>
          </a:xfrm>
          <a:prstGeom prst="rect">
            <a:avLst/>
          </a:prstGeom>
        </p:spPr>
      </p:pic>
      <p:sp>
        <p:nvSpPr>
          <p:cNvPr id="2" name="Titre 1">
            <a:extLst>
              <a:ext uri="{FF2B5EF4-FFF2-40B4-BE49-F238E27FC236}">
                <a16:creationId xmlns:a16="http://schemas.microsoft.com/office/drawing/2014/main" id="{A31CECD4-D8E5-4791-B823-AA76E4061BB4}"/>
              </a:ext>
            </a:extLst>
          </p:cNvPr>
          <p:cNvSpPr>
            <a:spLocks noGrp="1"/>
          </p:cNvSpPr>
          <p:nvPr>
            <p:ph type="title"/>
          </p:nvPr>
        </p:nvSpPr>
        <p:spPr/>
        <p:txBody>
          <a:bodyPr/>
          <a:lstStyle/>
          <a:p>
            <a:r>
              <a:rPr lang="fr-FR" b="1" dirty="0"/>
              <a:t>L’infection est-elle immunisante ?</a:t>
            </a:r>
          </a:p>
        </p:txBody>
      </p:sp>
      <p:sp>
        <p:nvSpPr>
          <p:cNvPr id="3" name="Espace réservé du texte 2">
            <a:extLst>
              <a:ext uri="{FF2B5EF4-FFF2-40B4-BE49-F238E27FC236}">
                <a16:creationId xmlns:a16="http://schemas.microsoft.com/office/drawing/2014/main" id="{AAE621B9-8253-4E11-9E45-A417C75A55A2}"/>
              </a:ext>
            </a:extLst>
          </p:cNvPr>
          <p:cNvSpPr>
            <a:spLocks noGrp="1"/>
          </p:cNvSpPr>
          <p:nvPr>
            <p:ph type="body" idx="1"/>
          </p:nvPr>
        </p:nvSpPr>
        <p:spPr/>
        <p:txBody>
          <a:bodyPr/>
          <a:lstStyle/>
          <a:p>
            <a:r>
              <a:rPr lang="fr-FR" sz="1400" b="1" dirty="0"/>
              <a:t>OMS, 24/04/2020 </a:t>
            </a:r>
            <a:r>
              <a:rPr lang="fr-FR" sz="1400" dirty="0"/>
              <a:t>: « jusqu’à maintenant aucune étude n’a évalué si la présence d’anticorps anti-SARS-CoV-2 conférait une immunité en cas de réinfection du virus chez les humains ».</a:t>
            </a:r>
          </a:p>
          <a:p>
            <a:r>
              <a:rPr lang="fr-FR" sz="1400" b="1" i="1" dirty="0"/>
              <a:t>Journal of infection</a:t>
            </a:r>
            <a:r>
              <a:rPr lang="fr-FR" sz="1400" b="1" dirty="0"/>
              <a:t>, 21/03/2020 </a:t>
            </a:r>
            <a:r>
              <a:rPr lang="fr-FR" sz="1050" dirty="0"/>
              <a:t>(</a:t>
            </a:r>
            <a:r>
              <a:rPr lang="fr-FR" sz="1050" dirty="0">
                <a:hlinkClick r:id="rId3"/>
              </a:rPr>
              <a:t>https://doi.org/10.1016/j.jinf.2020.03.012</a:t>
            </a:r>
            <a:r>
              <a:rPr lang="fr-FR" sz="1050" dirty="0"/>
              <a:t>) </a:t>
            </a:r>
            <a:r>
              <a:rPr lang="fr-FR" sz="1400" dirty="0"/>
              <a:t>: 34 patients hospitalisés COVID19+ confirmés avaient des AC à 2 semaines de l’apparition des symptômes et jusqu’à la fin du suivi (7 semaines). Pour le SARS-</a:t>
            </a:r>
            <a:r>
              <a:rPr lang="fr-FR" sz="1400" dirty="0" err="1"/>
              <a:t>Cov</a:t>
            </a:r>
            <a:r>
              <a:rPr lang="fr-FR" sz="1400" dirty="0"/>
              <a:t>, les IgG sont détectables jusqu’à 24 mois. Quid du SARS-Cov-2 ?</a:t>
            </a:r>
          </a:p>
          <a:p>
            <a:r>
              <a:rPr lang="fr-FR" sz="1400" b="1" i="1" dirty="0" err="1"/>
              <a:t>Clinical</a:t>
            </a:r>
            <a:r>
              <a:rPr lang="fr-FR" sz="1400" b="1" i="1" dirty="0"/>
              <a:t> infection </a:t>
            </a:r>
            <a:r>
              <a:rPr lang="fr-FR" sz="1400" b="1" i="1" dirty="0" err="1"/>
              <a:t>diseases</a:t>
            </a:r>
            <a:r>
              <a:rPr lang="fr-FR" sz="1400" b="1" dirty="0"/>
              <a:t>, 19/04/2020 </a:t>
            </a:r>
            <a:r>
              <a:rPr lang="fr-FR" sz="1050" dirty="0"/>
              <a:t>(</a:t>
            </a:r>
            <a:r>
              <a:rPr lang="fr-FR" sz="1050" u="sng" dirty="0">
                <a:hlinkClick r:id="rId4"/>
              </a:rPr>
              <a:t>https://doi.org/10.1093/cid/ciaa461</a:t>
            </a:r>
            <a:r>
              <a:rPr lang="fr-FR" sz="1050" u="sng" dirty="0"/>
              <a:t>) </a:t>
            </a:r>
            <a:r>
              <a:rPr lang="fr-FR" sz="1400" dirty="0"/>
              <a:t>: IgM et IgG dès J4 après le début des symptômes, séroconversion vers J10, positifs pendant 30 jours, mais pas chez tous les patients ? </a:t>
            </a:r>
          </a:p>
          <a:p>
            <a:r>
              <a:rPr lang="fr-FR" sz="1400" b="1" i="1" dirty="0" err="1"/>
              <a:t>Emerging</a:t>
            </a:r>
            <a:r>
              <a:rPr lang="fr-FR" sz="1400" b="1" i="1" dirty="0"/>
              <a:t> </a:t>
            </a:r>
            <a:r>
              <a:rPr lang="fr-FR" sz="1400" b="1" i="1" dirty="0" err="1"/>
              <a:t>infectious</a:t>
            </a:r>
            <a:r>
              <a:rPr lang="fr-FR" sz="1400" b="1" i="1" dirty="0"/>
              <a:t> </a:t>
            </a:r>
            <a:r>
              <a:rPr lang="fr-FR" sz="1400" b="1" i="1" dirty="0" err="1"/>
              <a:t>diseases</a:t>
            </a:r>
            <a:r>
              <a:rPr lang="fr-FR" sz="1400" b="1" dirty="0"/>
              <a:t>, Octobre 2007 </a:t>
            </a:r>
            <a:r>
              <a:rPr lang="fr-FR" sz="1050" dirty="0"/>
              <a:t>(</a:t>
            </a:r>
            <a:r>
              <a:rPr lang="fr-FR" sz="1050" dirty="0">
                <a:hlinkClick r:id="rId5"/>
              </a:rPr>
              <a:t>https://dx.doi.org/10.3201/eid1310.070576</a:t>
            </a:r>
            <a:r>
              <a:rPr lang="fr-FR" sz="1050" dirty="0"/>
              <a:t>) </a:t>
            </a:r>
            <a:r>
              <a:rPr lang="fr-FR" sz="1400" dirty="0"/>
              <a:t>: cohorte 176 cas de SARS-</a:t>
            </a:r>
            <a:r>
              <a:rPr lang="fr-FR" sz="1400" dirty="0" err="1"/>
              <a:t>Cov</a:t>
            </a:r>
            <a:r>
              <a:rPr lang="fr-FR" sz="1400" dirty="0"/>
              <a:t> (SARS) montrant que des AC spécifiques neutralisants sont observés pendant 2 ans et déclinent lors de la 3</a:t>
            </a:r>
            <a:r>
              <a:rPr lang="fr-FR" sz="1400" baseline="30000" dirty="0"/>
              <a:t>e</a:t>
            </a:r>
            <a:r>
              <a:rPr lang="fr-FR" sz="1400" dirty="0"/>
              <a:t> année après l’infection. </a:t>
            </a:r>
          </a:p>
          <a:p>
            <a:r>
              <a:rPr lang="fr-FR" sz="1400" b="1" i="1" dirty="0"/>
              <a:t>BMJ</a:t>
            </a:r>
            <a:r>
              <a:rPr lang="fr-FR" sz="1400" b="1" dirty="0"/>
              <a:t>, 20/04/2020 </a:t>
            </a:r>
            <a:r>
              <a:rPr lang="fr-FR" sz="1050" dirty="0"/>
              <a:t>(</a:t>
            </a:r>
            <a:r>
              <a:rPr lang="fr-FR" sz="1050" dirty="0">
                <a:hlinkClick r:id="rId6"/>
              </a:rPr>
              <a:t>https://doi.org/10.1101/2020.03.30.20047365</a:t>
            </a:r>
            <a:r>
              <a:rPr lang="fr-FR" sz="1050" dirty="0"/>
              <a:t>) </a:t>
            </a:r>
            <a:r>
              <a:rPr lang="fr-FR" sz="1400" dirty="0"/>
              <a:t>: étude sur 176 patients retrouvant </a:t>
            </a:r>
            <a:br>
              <a:rPr lang="fr-FR" sz="1400" dirty="0"/>
            </a:br>
            <a:r>
              <a:rPr lang="fr-FR" sz="1400" dirty="0"/>
              <a:t>un taux variable d’AC neutralisants pour le SARS-COV-2.</a:t>
            </a:r>
          </a:p>
        </p:txBody>
      </p:sp>
      <p:pic>
        <p:nvPicPr>
          <p:cNvPr id="1026" name="Picture 2" descr="Fig. 1">
            <a:extLst>
              <a:ext uri="{FF2B5EF4-FFF2-40B4-BE49-F238E27FC236}">
                <a16:creationId xmlns:a16="http://schemas.microsoft.com/office/drawing/2014/main" id="{C4EE3E86-B1A3-45D5-99C6-C699DD69F9A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02059" y="0"/>
            <a:ext cx="2541941" cy="1315329"/>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a:extLst>
              <a:ext uri="{FF2B5EF4-FFF2-40B4-BE49-F238E27FC236}">
                <a16:creationId xmlns:a16="http://schemas.microsoft.com/office/drawing/2014/main" id="{5F05C720-B8FF-450A-8435-C7013E0DE6FF}"/>
              </a:ext>
            </a:extLst>
          </p:cNvPr>
          <p:cNvPicPr>
            <a:picLocks noChangeAspect="1"/>
          </p:cNvPicPr>
          <p:nvPr/>
        </p:nvPicPr>
        <p:blipFill>
          <a:blip r:embed="rId8"/>
          <a:stretch>
            <a:fillRect/>
          </a:stretch>
        </p:blipFill>
        <p:spPr>
          <a:xfrm>
            <a:off x="0" y="0"/>
            <a:ext cx="625814" cy="616842"/>
          </a:xfrm>
          <a:prstGeom prst="rect">
            <a:avLst/>
          </a:prstGeom>
        </p:spPr>
      </p:pic>
      <p:sp>
        <p:nvSpPr>
          <p:cNvPr id="7" name="Rectangle 6">
            <a:extLst>
              <a:ext uri="{FF2B5EF4-FFF2-40B4-BE49-F238E27FC236}">
                <a16:creationId xmlns:a16="http://schemas.microsoft.com/office/drawing/2014/main" id="{2A19000B-A734-40D3-9459-2EF407A30664}"/>
              </a:ext>
            </a:extLst>
          </p:cNvPr>
          <p:cNvSpPr/>
          <p:nvPr/>
        </p:nvSpPr>
        <p:spPr>
          <a:xfrm rot="15306298">
            <a:off x="311163" y="-103823"/>
            <a:ext cx="733497" cy="584775"/>
          </a:xfrm>
          <a:prstGeom prst="rect">
            <a:avLst/>
          </a:prstGeom>
          <a:noFill/>
        </p:spPr>
        <p:txBody>
          <a:bodyPr wrap="square" lIns="91440" tIns="45720" rIns="91440" bIns="45720">
            <a:spAutoFit/>
          </a:bodyPr>
          <a:lstStyle/>
          <a:p>
            <a:pPr algn="ctr"/>
            <a:r>
              <a:rPr lang="fr-FR" sz="3200" b="1" cap="none" spc="0" dirty="0">
                <a:ln w="0"/>
                <a:solidFill>
                  <a:srgbClr val="00B050"/>
                </a:solidFill>
                <a:effectLst>
                  <a:outerShdw blurRad="38100" dist="19050" dir="2700000" algn="tl" rotWithShape="0">
                    <a:schemeClr val="dk1">
                      <a:alpha val="40000"/>
                    </a:schemeClr>
                  </a:outerShdw>
                </a:effectLst>
              </a:rPr>
              <a:t>Y</a:t>
            </a:r>
          </a:p>
        </p:txBody>
      </p:sp>
      <p:sp>
        <p:nvSpPr>
          <p:cNvPr id="8" name="Rectangle 7">
            <a:extLst>
              <a:ext uri="{FF2B5EF4-FFF2-40B4-BE49-F238E27FC236}">
                <a16:creationId xmlns:a16="http://schemas.microsoft.com/office/drawing/2014/main" id="{A504A80D-E275-47DE-94C4-E0F291868E52}"/>
              </a:ext>
            </a:extLst>
          </p:cNvPr>
          <p:cNvSpPr/>
          <p:nvPr/>
        </p:nvSpPr>
        <p:spPr>
          <a:xfrm rot="17122911">
            <a:off x="604568" y="128841"/>
            <a:ext cx="733497" cy="584775"/>
          </a:xfrm>
          <a:prstGeom prst="rect">
            <a:avLst/>
          </a:prstGeom>
          <a:noFill/>
        </p:spPr>
        <p:txBody>
          <a:bodyPr wrap="square" lIns="91440" tIns="45720" rIns="91440" bIns="45720">
            <a:spAutoFit/>
          </a:bodyPr>
          <a:lstStyle/>
          <a:p>
            <a:pPr algn="ctr"/>
            <a:r>
              <a:rPr lang="fr-FR" sz="3200" b="1" cap="none" spc="0" dirty="0">
                <a:ln w="0"/>
                <a:solidFill>
                  <a:srgbClr val="00B050"/>
                </a:solidFill>
                <a:effectLst>
                  <a:outerShdw blurRad="38100" dist="19050" dir="2700000" algn="tl" rotWithShape="0">
                    <a:schemeClr val="dk1">
                      <a:alpha val="40000"/>
                    </a:schemeClr>
                  </a:outerShdw>
                </a:effectLst>
              </a:rPr>
              <a:t>Y</a:t>
            </a:r>
          </a:p>
        </p:txBody>
      </p:sp>
      <p:sp>
        <p:nvSpPr>
          <p:cNvPr id="9" name="Rectangle 8">
            <a:extLst>
              <a:ext uri="{FF2B5EF4-FFF2-40B4-BE49-F238E27FC236}">
                <a16:creationId xmlns:a16="http://schemas.microsoft.com/office/drawing/2014/main" id="{BD038EF5-FBA2-4C98-B10C-AE45E30E659D}"/>
              </a:ext>
            </a:extLst>
          </p:cNvPr>
          <p:cNvSpPr/>
          <p:nvPr/>
        </p:nvSpPr>
        <p:spPr>
          <a:xfrm rot="14051158">
            <a:off x="892031" y="-148950"/>
            <a:ext cx="733497" cy="584775"/>
          </a:xfrm>
          <a:prstGeom prst="rect">
            <a:avLst/>
          </a:prstGeom>
          <a:noFill/>
        </p:spPr>
        <p:txBody>
          <a:bodyPr wrap="square" lIns="91440" tIns="45720" rIns="91440" bIns="45720">
            <a:spAutoFit/>
          </a:bodyPr>
          <a:lstStyle/>
          <a:p>
            <a:pPr algn="ctr"/>
            <a:r>
              <a:rPr lang="fr-FR" sz="3200" b="1" cap="none" spc="0" dirty="0">
                <a:ln w="0"/>
                <a:solidFill>
                  <a:srgbClr val="00B050"/>
                </a:solidFill>
                <a:effectLst>
                  <a:outerShdw blurRad="38100" dist="19050" dir="2700000" algn="tl" rotWithShape="0">
                    <a:schemeClr val="dk1">
                      <a:alpha val="40000"/>
                    </a:schemeClr>
                  </a:outerShdw>
                </a:effectLst>
              </a:rPr>
              <a:t>Y</a:t>
            </a:r>
          </a:p>
        </p:txBody>
      </p:sp>
      <p:sp>
        <p:nvSpPr>
          <p:cNvPr id="10" name="Rectangle 9">
            <a:extLst>
              <a:ext uri="{FF2B5EF4-FFF2-40B4-BE49-F238E27FC236}">
                <a16:creationId xmlns:a16="http://schemas.microsoft.com/office/drawing/2014/main" id="{6F28ECC4-6304-4416-95E7-2CFBFAA36D74}"/>
              </a:ext>
            </a:extLst>
          </p:cNvPr>
          <p:cNvSpPr/>
          <p:nvPr/>
        </p:nvSpPr>
        <p:spPr>
          <a:xfrm rot="15310540">
            <a:off x="1214919" y="47441"/>
            <a:ext cx="733497" cy="584775"/>
          </a:xfrm>
          <a:prstGeom prst="rect">
            <a:avLst/>
          </a:prstGeom>
          <a:noFill/>
        </p:spPr>
        <p:txBody>
          <a:bodyPr wrap="square" lIns="91440" tIns="45720" rIns="91440" bIns="45720">
            <a:spAutoFit/>
          </a:bodyPr>
          <a:lstStyle/>
          <a:p>
            <a:pPr algn="ctr"/>
            <a:r>
              <a:rPr lang="fr-FR" sz="3200" b="1" cap="none" spc="0" dirty="0">
                <a:ln w="0"/>
                <a:solidFill>
                  <a:srgbClr val="00B050"/>
                </a:solidFill>
                <a:effectLst>
                  <a:outerShdw blurRad="38100" dist="19050" dir="2700000" algn="tl" rotWithShape="0">
                    <a:schemeClr val="dk1">
                      <a:alpha val="40000"/>
                    </a:schemeClr>
                  </a:outerShdw>
                </a:effectLst>
              </a:rPr>
              <a:t>Y</a:t>
            </a:r>
          </a:p>
        </p:txBody>
      </p:sp>
      <p:sp>
        <p:nvSpPr>
          <p:cNvPr id="11" name="Rectangle 10">
            <a:extLst>
              <a:ext uri="{FF2B5EF4-FFF2-40B4-BE49-F238E27FC236}">
                <a16:creationId xmlns:a16="http://schemas.microsoft.com/office/drawing/2014/main" id="{7843A22C-635C-4671-AC72-185485A2CC03}"/>
              </a:ext>
            </a:extLst>
          </p:cNvPr>
          <p:cNvSpPr/>
          <p:nvPr/>
        </p:nvSpPr>
        <p:spPr>
          <a:xfrm rot="9988809">
            <a:off x="2059754" y="70230"/>
            <a:ext cx="733497" cy="584775"/>
          </a:xfrm>
          <a:prstGeom prst="rect">
            <a:avLst/>
          </a:prstGeom>
          <a:noFill/>
        </p:spPr>
        <p:txBody>
          <a:bodyPr wrap="square" lIns="91440" tIns="45720" rIns="91440" bIns="45720">
            <a:spAutoFit/>
          </a:bodyPr>
          <a:lstStyle/>
          <a:p>
            <a:pPr algn="ctr"/>
            <a:r>
              <a:rPr lang="fr-FR" sz="3200" b="1" cap="none" spc="0" dirty="0">
                <a:ln w="0"/>
                <a:solidFill>
                  <a:srgbClr val="FFC000"/>
                </a:solidFill>
                <a:effectLst>
                  <a:outerShdw blurRad="38100" dist="19050" dir="2700000" algn="tl" rotWithShape="0">
                    <a:schemeClr val="dk1">
                      <a:alpha val="40000"/>
                    </a:schemeClr>
                  </a:outerShdw>
                </a:effectLst>
              </a:rPr>
              <a:t>Y</a:t>
            </a:r>
          </a:p>
        </p:txBody>
      </p:sp>
      <p:sp>
        <p:nvSpPr>
          <p:cNvPr id="12" name="Rectangle 11">
            <a:extLst>
              <a:ext uri="{FF2B5EF4-FFF2-40B4-BE49-F238E27FC236}">
                <a16:creationId xmlns:a16="http://schemas.microsoft.com/office/drawing/2014/main" id="{1BB50D89-B3F5-4B95-85C3-3C2763D3ADDF}"/>
              </a:ext>
            </a:extLst>
          </p:cNvPr>
          <p:cNvSpPr/>
          <p:nvPr/>
        </p:nvSpPr>
        <p:spPr>
          <a:xfrm rot="14051158">
            <a:off x="2307423" y="-69250"/>
            <a:ext cx="733497" cy="584775"/>
          </a:xfrm>
          <a:prstGeom prst="rect">
            <a:avLst/>
          </a:prstGeom>
          <a:noFill/>
        </p:spPr>
        <p:txBody>
          <a:bodyPr wrap="square" lIns="91440" tIns="45720" rIns="91440" bIns="45720">
            <a:spAutoFit/>
          </a:bodyPr>
          <a:lstStyle/>
          <a:p>
            <a:pPr algn="ctr"/>
            <a:r>
              <a:rPr lang="fr-FR" sz="3200" b="1" cap="none" spc="0" dirty="0">
                <a:ln w="0"/>
                <a:solidFill>
                  <a:srgbClr val="FFC000"/>
                </a:solidFill>
                <a:effectLst>
                  <a:outerShdw blurRad="38100" dist="19050" dir="2700000" algn="tl" rotWithShape="0">
                    <a:schemeClr val="dk1">
                      <a:alpha val="40000"/>
                    </a:schemeClr>
                  </a:outerShdw>
                </a:effectLst>
              </a:rPr>
              <a:t>Y</a:t>
            </a:r>
          </a:p>
        </p:txBody>
      </p:sp>
      <p:sp>
        <p:nvSpPr>
          <p:cNvPr id="13" name="Rectangle 12">
            <a:extLst>
              <a:ext uri="{FF2B5EF4-FFF2-40B4-BE49-F238E27FC236}">
                <a16:creationId xmlns:a16="http://schemas.microsoft.com/office/drawing/2014/main" id="{1DFFA870-3330-4EC2-ADEB-9E67B8BBCA63}"/>
              </a:ext>
            </a:extLst>
          </p:cNvPr>
          <p:cNvSpPr/>
          <p:nvPr/>
        </p:nvSpPr>
        <p:spPr>
          <a:xfrm rot="18009566">
            <a:off x="2616060" y="84651"/>
            <a:ext cx="733497" cy="584775"/>
          </a:xfrm>
          <a:prstGeom prst="rect">
            <a:avLst/>
          </a:prstGeom>
          <a:noFill/>
        </p:spPr>
        <p:txBody>
          <a:bodyPr wrap="square" lIns="91440" tIns="45720" rIns="91440" bIns="45720">
            <a:spAutoFit/>
          </a:bodyPr>
          <a:lstStyle/>
          <a:p>
            <a:pPr algn="ctr"/>
            <a:r>
              <a:rPr lang="fr-FR" sz="3200" b="1" cap="none" spc="0" dirty="0">
                <a:ln w="0"/>
                <a:solidFill>
                  <a:srgbClr val="FFC000"/>
                </a:solidFill>
                <a:effectLst>
                  <a:outerShdw blurRad="38100" dist="19050" dir="2700000" algn="tl" rotWithShape="0">
                    <a:schemeClr val="dk1">
                      <a:alpha val="40000"/>
                    </a:schemeClr>
                  </a:outerShdw>
                </a:effectLst>
              </a:rPr>
              <a:t>Y</a:t>
            </a:r>
          </a:p>
        </p:txBody>
      </p:sp>
      <p:sp>
        <p:nvSpPr>
          <p:cNvPr id="14" name="Rectangle 13">
            <a:extLst>
              <a:ext uri="{FF2B5EF4-FFF2-40B4-BE49-F238E27FC236}">
                <a16:creationId xmlns:a16="http://schemas.microsoft.com/office/drawing/2014/main" id="{04A3C0AF-FDFC-4EFA-8756-A98896C0E155}"/>
              </a:ext>
            </a:extLst>
          </p:cNvPr>
          <p:cNvSpPr/>
          <p:nvPr/>
        </p:nvSpPr>
        <p:spPr>
          <a:xfrm rot="11649639">
            <a:off x="3389210" y="-8130"/>
            <a:ext cx="733497" cy="584775"/>
          </a:xfrm>
          <a:prstGeom prst="rect">
            <a:avLst/>
          </a:prstGeom>
          <a:noFill/>
        </p:spPr>
        <p:txBody>
          <a:bodyPr wrap="square" lIns="91440" tIns="45720" rIns="91440" bIns="45720">
            <a:spAutoFit/>
          </a:bodyPr>
          <a:lstStyle/>
          <a:p>
            <a:pPr algn="ctr"/>
            <a:r>
              <a:rPr lang="fr-FR" sz="3200" b="1" cap="none" spc="0" dirty="0">
                <a:ln w="0"/>
                <a:solidFill>
                  <a:schemeClr val="bg1">
                    <a:lumMod val="95000"/>
                  </a:schemeClr>
                </a:solidFill>
                <a:effectLst>
                  <a:outerShdw blurRad="38100" dist="19050" dir="2700000" algn="tl" rotWithShape="0">
                    <a:schemeClr val="dk1">
                      <a:alpha val="40000"/>
                    </a:schemeClr>
                  </a:outerShdw>
                </a:effectLst>
              </a:rPr>
              <a:t>Y</a:t>
            </a:r>
          </a:p>
        </p:txBody>
      </p:sp>
      <p:sp>
        <p:nvSpPr>
          <p:cNvPr id="15" name="Rectangle 14">
            <a:extLst>
              <a:ext uri="{FF2B5EF4-FFF2-40B4-BE49-F238E27FC236}">
                <a16:creationId xmlns:a16="http://schemas.microsoft.com/office/drawing/2014/main" id="{9D9091D4-F0B5-4539-AD20-884D292CEBEF}"/>
              </a:ext>
            </a:extLst>
          </p:cNvPr>
          <p:cNvSpPr/>
          <p:nvPr/>
        </p:nvSpPr>
        <p:spPr>
          <a:xfrm rot="14051158">
            <a:off x="3722814" y="-102489"/>
            <a:ext cx="733497" cy="584775"/>
          </a:xfrm>
          <a:prstGeom prst="rect">
            <a:avLst/>
          </a:prstGeom>
          <a:noFill/>
        </p:spPr>
        <p:txBody>
          <a:bodyPr wrap="square" lIns="91440" tIns="45720" rIns="91440" bIns="45720">
            <a:spAutoFit/>
          </a:bodyPr>
          <a:lstStyle/>
          <a:p>
            <a:pPr algn="ctr"/>
            <a:r>
              <a:rPr lang="fr-FR" sz="3200" b="1" cap="none" spc="0" dirty="0">
                <a:ln w="0"/>
                <a:solidFill>
                  <a:schemeClr val="bg1">
                    <a:lumMod val="95000"/>
                  </a:schemeClr>
                </a:solidFill>
                <a:effectLst>
                  <a:outerShdw blurRad="38100" dist="19050" dir="2700000" algn="tl" rotWithShape="0">
                    <a:schemeClr val="dk1">
                      <a:alpha val="40000"/>
                    </a:schemeClr>
                  </a:outerShdw>
                </a:effectLst>
              </a:rPr>
              <a:t>Y</a:t>
            </a:r>
          </a:p>
        </p:txBody>
      </p:sp>
      <p:sp>
        <p:nvSpPr>
          <p:cNvPr id="16" name="Rectangle 15">
            <a:extLst>
              <a:ext uri="{FF2B5EF4-FFF2-40B4-BE49-F238E27FC236}">
                <a16:creationId xmlns:a16="http://schemas.microsoft.com/office/drawing/2014/main" id="{2D714C18-2E50-4EC6-A88E-31699EB38285}"/>
              </a:ext>
            </a:extLst>
          </p:cNvPr>
          <p:cNvSpPr/>
          <p:nvPr/>
        </p:nvSpPr>
        <p:spPr>
          <a:xfrm rot="17578840">
            <a:off x="4044728" y="149687"/>
            <a:ext cx="733497" cy="584775"/>
          </a:xfrm>
          <a:prstGeom prst="rect">
            <a:avLst/>
          </a:prstGeom>
          <a:noFill/>
        </p:spPr>
        <p:txBody>
          <a:bodyPr wrap="square" lIns="91440" tIns="45720" rIns="91440" bIns="45720">
            <a:spAutoFit/>
          </a:bodyPr>
          <a:lstStyle/>
          <a:p>
            <a:pPr algn="ctr"/>
            <a:r>
              <a:rPr lang="fr-FR" sz="3200" b="1" cap="none" spc="0" dirty="0">
                <a:ln w="0"/>
                <a:solidFill>
                  <a:schemeClr val="bg1">
                    <a:lumMod val="95000"/>
                  </a:schemeClr>
                </a:solidFill>
                <a:effectLst>
                  <a:outerShdw blurRad="38100" dist="19050" dir="2700000" algn="tl" rotWithShape="0">
                    <a:schemeClr val="dk1">
                      <a:alpha val="40000"/>
                    </a:schemeClr>
                  </a:outerShdw>
                </a:effectLst>
              </a:rPr>
              <a:t>Y</a:t>
            </a:r>
          </a:p>
        </p:txBody>
      </p:sp>
      <p:sp>
        <p:nvSpPr>
          <p:cNvPr id="17" name="Rectangle 16">
            <a:extLst>
              <a:ext uri="{FF2B5EF4-FFF2-40B4-BE49-F238E27FC236}">
                <a16:creationId xmlns:a16="http://schemas.microsoft.com/office/drawing/2014/main" id="{AB821F99-C37A-4396-A2F9-2E44EAF5F5A1}"/>
              </a:ext>
            </a:extLst>
          </p:cNvPr>
          <p:cNvSpPr/>
          <p:nvPr/>
        </p:nvSpPr>
        <p:spPr>
          <a:xfrm rot="14051158">
            <a:off x="-164590" y="986956"/>
            <a:ext cx="733497" cy="584775"/>
          </a:xfrm>
          <a:prstGeom prst="rect">
            <a:avLst/>
          </a:prstGeom>
          <a:noFill/>
        </p:spPr>
        <p:txBody>
          <a:bodyPr wrap="square" lIns="91440" tIns="45720" rIns="91440" bIns="45720">
            <a:spAutoFit/>
          </a:bodyPr>
          <a:lstStyle/>
          <a:p>
            <a:pPr algn="ctr"/>
            <a:r>
              <a:rPr lang="fr-FR" sz="3200" b="1" cap="none" spc="0" dirty="0">
                <a:ln w="0"/>
                <a:solidFill>
                  <a:srgbClr val="00B050"/>
                </a:solidFill>
                <a:effectLst>
                  <a:outerShdw blurRad="38100" dist="19050" dir="2700000" algn="tl" rotWithShape="0">
                    <a:schemeClr val="dk1">
                      <a:alpha val="40000"/>
                    </a:schemeClr>
                  </a:outerShdw>
                </a:effectLst>
              </a:rPr>
              <a:t>Y</a:t>
            </a:r>
          </a:p>
        </p:txBody>
      </p:sp>
      <p:sp>
        <p:nvSpPr>
          <p:cNvPr id="18" name="Rectangle 17">
            <a:extLst>
              <a:ext uri="{FF2B5EF4-FFF2-40B4-BE49-F238E27FC236}">
                <a16:creationId xmlns:a16="http://schemas.microsoft.com/office/drawing/2014/main" id="{D1F4769A-1A19-4E85-8C3A-B921CE7F74DE}"/>
              </a:ext>
            </a:extLst>
          </p:cNvPr>
          <p:cNvSpPr/>
          <p:nvPr/>
        </p:nvSpPr>
        <p:spPr>
          <a:xfrm rot="2680000">
            <a:off x="3269" y="1376385"/>
            <a:ext cx="733497" cy="584775"/>
          </a:xfrm>
          <a:prstGeom prst="rect">
            <a:avLst/>
          </a:prstGeom>
          <a:noFill/>
        </p:spPr>
        <p:txBody>
          <a:bodyPr wrap="square" lIns="91440" tIns="45720" rIns="91440" bIns="45720">
            <a:spAutoFit/>
          </a:bodyPr>
          <a:lstStyle/>
          <a:p>
            <a:pPr algn="ctr"/>
            <a:r>
              <a:rPr lang="fr-FR" sz="3200" b="1" cap="none" spc="0" dirty="0">
                <a:ln w="0"/>
                <a:solidFill>
                  <a:srgbClr val="00B050"/>
                </a:solidFill>
                <a:effectLst>
                  <a:outerShdw blurRad="38100" dist="19050" dir="2700000" algn="tl" rotWithShape="0">
                    <a:schemeClr val="dk1">
                      <a:alpha val="40000"/>
                    </a:schemeClr>
                  </a:outerShdw>
                </a:effectLst>
              </a:rPr>
              <a:t>Y</a:t>
            </a:r>
          </a:p>
        </p:txBody>
      </p:sp>
      <p:sp>
        <p:nvSpPr>
          <p:cNvPr id="19" name="Rectangle 18">
            <a:extLst>
              <a:ext uri="{FF2B5EF4-FFF2-40B4-BE49-F238E27FC236}">
                <a16:creationId xmlns:a16="http://schemas.microsoft.com/office/drawing/2014/main" id="{B0605BB3-A0C9-46FD-A35D-416CAD4C55EA}"/>
              </a:ext>
            </a:extLst>
          </p:cNvPr>
          <p:cNvSpPr/>
          <p:nvPr/>
        </p:nvSpPr>
        <p:spPr>
          <a:xfrm>
            <a:off x="-65673" y="1709393"/>
            <a:ext cx="733497" cy="584775"/>
          </a:xfrm>
          <a:prstGeom prst="rect">
            <a:avLst/>
          </a:prstGeom>
          <a:noFill/>
        </p:spPr>
        <p:txBody>
          <a:bodyPr wrap="square" lIns="91440" tIns="45720" rIns="91440" bIns="45720">
            <a:spAutoFit/>
          </a:bodyPr>
          <a:lstStyle/>
          <a:p>
            <a:pPr algn="ctr"/>
            <a:r>
              <a:rPr lang="fr-FR" sz="3200" b="1" cap="none" spc="0" dirty="0">
                <a:ln w="0"/>
                <a:solidFill>
                  <a:srgbClr val="00B050"/>
                </a:solidFill>
                <a:effectLst>
                  <a:outerShdw blurRad="38100" dist="19050" dir="2700000" algn="tl" rotWithShape="0">
                    <a:schemeClr val="dk1">
                      <a:alpha val="40000"/>
                    </a:schemeClr>
                  </a:outerShdw>
                </a:effectLst>
              </a:rPr>
              <a:t>Y</a:t>
            </a:r>
          </a:p>
        </p:txBody>
      </p:sp>
      <p:sp>
        <p:nvSpPr>
          <p:cNvPr id="20" name="Rectangle 19">
            <a:extLst>
              <a:ext uri="{FF2B5EF4-FFF2-40B4-BE49-F238E27FC236}">
                <a16:creationId xmlns:a16="http://schemas.microsoft.com/office/drawing/2014/main" id="{95BD0273-4B65-4AD5-9947-10907D162351}"/>
              </a:ext>
            </a:extLst>
          </p:cNvPr>
          <p:cNvSpPr/>
          <p:nvPr/>
        </p:nvSpPr>
        <p:spPr>
          <a:xfrm rot="14051158">
            <a:off x="-55049" y="2452498"/>
            <a:ext cx="733497" cy="584775"/>
          </a:xfrm>
          <a:prstGeom prst="rect">
            <a:avLst/>
          </a:prstGeom>
          <a:noFill/>
        </p:spPr>
        <p:txBody>
          <a:bodyPr wrap="square" lIns="91440" tIns="45720" rIns="91440" bIns="45720">
            <a:spAutoFit/>
          </a:bodyPr>
          <a:lstStyle/>
          <a:p>
            <a:pPr algn="ctr"/>
            <a:r>
              <a:rPr lang="fr-FR" sz="3200" b="1" cap="none" spc="0" dirty="0">
                <a:ln w="0"/>
                <a:solidFill>
                  <a:schemeClr val="accent1"/>
                </a:solidFill>
                <a:effectLst>
                  <a:outerShdw blurRad="38100" dist="19050" dir="2700000" algn="tl" rotWithShape="0">
                    <a:schemeClr val="dk1">
                      <a:alpha val="40000"/>
                    </a:schemeClr>
                  </a:outerShdw>
                </a:effectLst>
              </a:rPr>
              <a:t>Y</a:t>
            </a:r>
          </a:p>
        </p:txBody>
      </p:sp>
      <p:sp>
        <p:nvSpPr>
          <p:cNvPr id="21" name="Rectangle 20">
            <a:extLst>
              <a:ext uri="{FF2B5EF4-FFF2-40B4-BE49-F238E27FC236}">
                <a16:creationId xmlns:a16="http://schemas.microsoft.com/office/drawing/2014/main" id="{58F76EE7-B7CB-44AF-A2DC-9F9ABB79D07B}"/>
              </a:ext>
            </a:extLst>
          </p:cNvPr>
          <p:cNvSpPr/>
          <p:nvPr/>
        </p:nvSpPr>
        <p:spPr>
          <a:xfrm rot="3134274">
            <a:off x="-65674" y="2813024"/>
            <a:ext cx="733497" cy="584775"/>
          </a:xfrm>
          <a:prstGeom prst="rect">
            <a:avLst/>
          </a:prstGeom>
          <a:noFill/>
        </p:spPr>
        <p:txBody>
          <a:bodyPr wrap="square" lIns="91440" tIns="45720" rIns="91440" bIns="45720">
            <a:spAutoFit/>
          </a:bodyPr>
          <a:lstStyle/>
          <a:p>
            <a:pPr algn="ctr"/>
            <a:r>
              <a:rPr lang="fr-FR" sz="3200" b="1" cap="none" spc="0" dirty="0">
                <a:ln w="0"/>
                <a:solidFill>
                  <a:schemeClr val="accent1"/>
                </a:solidFill>
                <a:effectLst>
                  <a:outerShdw blurRad="38100" dist="19050" dir="2700000" algn="tl" rotWithShape="0">
                    <a:schemeClr val="dk1">
                      <a:alpha val="40000"/>
                    </a:schemeClr>
                  </a:outerShdw>
                </a:effectLst>
              </a:rPr>
              <a:t>Y</a:t>
            </a:r>
          </a:p>
        </p:txBody>
      </p:sp>
      <p:sp>
        <p:nvSpPr>
          <p:cNvPr id="22" name="Rectangle 21">
            <a:extLst>
              <a:ext uri="{FF2B5EF4-FFF2-40B4-BE49-F238E27FC236}">
                <a16:creationId xmlns:a16="http://schemas.microsoft.com/office/drawing/2014/main" id="{C2F2F196-B376-4B11-8E14-EFAB850A1EB9}"/>
              </a:ext>
            </a:extLst>
          </p:cNvPr>
          <p:cNvSpPr/>
          <p:nvPr/>
        </p:nvSpPr>
        <p:spPr>
          <a:xfrm rot="14051158">
            <a:off x="-114596" y="3411538"/>
            <a:ext cx="733497" cy="584775"/>
          </a:xfrm>
          <a:prstGeom prst="rect">
            <a:avLst/>
          </a:prstGeom>
          <a:noFill/>
        </p:spPr>
        <p:txBody>
          <a:bodyPr wrap="square" lIns="91440" tIns="45720" rIns="91440" bIns="45720">
            <a:spAutoFit/>
          </a:bodyPr>
          <a:lstStyle/>
          <a:p>
            <a:pPr algn="ctr"/>
            <a:r>
              <a:rPr lang="fr-FR" sz="3200" b="1" cap="none" spc="0" dirty="0">
                <a:ln w="0"/>
                <a:solidFill>
                  <a:schemeClr val="bg1">
                    <a:lumMod val="95000"/>
                  </a:schemeClr>
                </a:solidFill>
                <a:effectLst>
                  <a:outerShdw blurRad="38100" dist="19050" dir="2700000" algn="tl" rotWithShape="0">
                    <a:schemeClr val="dk1">
                      <a:alpha val="40000"/>
                    </a:schemeClr>
                  </a:outerShdw>
                </a:effectLst>
              </a:rPr>
              <a:t>Y</a:t>
            </a:r>
          </a:p>
        </p:txBody>
      </p:sp>
      <p:sp>
        <p:nvSpPr>
          <p:cNvPr id="23" name="Rectangle 22">
            <a:extLst>
              <a:ext uri="{FF2B5EF4-FFF2-40B4-BE49-F238E27FC236}">
                <a16:creationId xmlns:a16="http://schemas.microsoft.com/office/drawing/2014/main" id="{D8C14DAD-2100-42FF-A5EB-61CF8D9F5900}"/>
              </a:ext>
            </a:extLst>
          </p:cNvPr>
          <p:cNvSpPr/>
          <p:nvPr/>
        </p:nvSpPr>
        <p:spPr>
          <a:xfrm rot="3356026">
            <a:off x="22003" y="3822185"/>
            <a:ext cx="733497" cy="584775"/>
          </a:xfrm>
          <a:prstGeom prst="rect">
            <a:avLst/>
          </a:prstGeom>
          <a:noFill/>
        </p:spPr>
        <p:txBody>
          <a:bodyPr wrap="square" lIns="91440" tIns="45720" rIns="91440" bIns="45720">
            <a:spAutoFit/>
          </a:bodyPr>
          <a:lstStyle/>
          <a:p>
            <a:pPr algn="ctr"/>
            <a:r>
              <a:rPr lang="fr-FR" sz="3200" b="1" cap="none" spc="0" dirty="0">
                <a:ln w="0"/>
                <a:solidFill>
                  <a:schemeClr val="bg1">
                    <a:lumMod val="95000"/>
                  </a:schemeClr>
                </a:solidFill>
                <a:effectLst>
                  <a:outerShdw blurRad="38100" dist="19050" dir="2700000" algn="tl" rotWithShape="0">
                    <a:schemeClr val="dk1">
                      <a:alpha val="40000"/>
                    </a:schemeClr>
                  </a:outerShdw>
                </a:effectLst>
              </a:rPr>
              <a:t>Y</a:t>
            </a:r>
          </a:p>
        </p:txBody>
      </p:sp>
      <p:sp>
        <p:nvSpPr>
          <p:cNvPr id="24" name="Rectangle 23">
            <a:extLst>
              <a:ext uri="{FF2B5EF4-FFF2-40B4-BE49-F238E27FC236}">
                <a16:creationId xmlns:a16="http://schemas.microsoft.com/office/drawing/2014/main" id="{90FA7578-6A09-447B-9D8F-E0F9F81FD769}"/>
              </a:ext>
            </a:extLst>
          </p:cNvPr>
          <p:cNvSpPr/>
          <p:nvPr/>
        </p:nvSpPr>
        <p:spPr>
          <a:xfrm rot="5400000">
            <a:off x="-133256" y="4238143"/>
            <a:ext cx="733497" cy="584775"/>
          </a:xfrm>
          <a:prstGeom prst="rect">
            <a:avLst/>
          </a:prstGeom>
          <a:noFill/>
        </p:spPr>
        <p:txBody>
          <a:bodyPr wrap="square" lIns="91440" tIns="45720" rIns="91440" bIns="45720">
            <a:spAutoFit/>
          </a:bodyPr>
          <a:lstStyle/>
          <a:p>
            <a:pPr algn="ctr"/>
            <a:r>
              <a:rPr lang="fr-FR" sz="3200" b="1" cap="none" spc="0" dirty="0">
                <a:ln w="0"/>
                <a:solidFill>
                  <a:schemeClr val="bg1">
                    <a:lumMod val="95000"/>
                  </a:schemeClr>
                </a:solidFill>
                <a:effectLst>
                  <a:outerShdw blurRad="38100" dist="19050" dir="2700000" algn="tl" rotWithShape="0">
                    <a:schemeClr val="dk1">
                      <a:alpha val="40000"/>
                    </a:schemeClr>
                  </a:outerShdw>
                </a:effectLst>
              </a:rPr>
              <a:t>Y</a:t>
            </a:r>
          </a:p>
        </p:txBody>
      </p:sp>
    </p:spTree>
    <p:extLst>
      <p:ext uri="{BB962C8B-B14F-4D97-AF65-F5344CB8AC3E}">
        <p14:creationId xmlns:p14="http://schemas.microsoft.com/office/powerpoint/2010/main" val="13411961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41FE3F-7129-4846-A469-F9756EB51D21}"/>
              </a:ext>
            </a:extLst>
          </p:cNvPr>
          <p:cNvSpPr>
            <a:spLocks noGrp="1"/>
          </p:cNvSpPr>
          <p:nvPr>
            <p:ph type="title"/>
          </p:nvPr>
        </p:nvSpPr>
        <p:spPr/>
        <p:txBody>
          <a:bodyPr/>
          <a:lstStyle/>
          <a:p>
            <a:r>
              <a:rPr lang="fr-FR" b="1" dirty="0"/>
              <a:t>Immunisation : que disent les autorités ?</a:t>
            </a:r>
          </a:p>
        </p:txBody>
      </p:sp>
      <p:sp>
        <p:nvSpPr>
          <p:cNvPr id="3" name="Espace réservé du texte 2">
            <a:extLst>
              <a:ext uri="{FF2B5EF4-FFF2-40B4-BE49-F238E27FC236}">
                <a16:creationId xmlns:a16="http://schemas.microsoft.com/office/drawing/2014/main" id="{AB29B052-ABA1-4137-804C-83B6CE0077E2}"/>
              </a:ext>
            </a:extLst>
          </p:cNvPr>
          <p:cNvSpPr>
            <a:spLocks noGrp="1"/>
          </p:cNvSpPr>
          <p:nvPr>
            <p:ph type="body" idx="1"/>
          </p:nvPr>
        </p:nvSpPr>
        <p:spPr/>
        <p:txBody>
          <a:bodyPr/>
          <a:lstStyle/>
          <a:p>
            <a:r>
              <a:rPr lang="fr-FR" b="1" dirty="0"/>
              <a:t>HAS, 16 Avril 2020</a:t>
            </a:r>
            <a:r>
              <a:rPr lang="fr-FR" dirty="0"/>
              <a:t>, Cahier des charges définissant les modalités d’évaluation des performances des tests sérologiques détectant les anticorps dirigés contre le SARS-CoV-2 :</a:t>
            </a:r>
          </a:p>
          <a:p>
            <a:pPr lvl="1">
              <a:lnSpc>
                <a:spcPct val="100000"/>
              </a:lnSpc>
              <a:spcBef>
                <a:spcPts val="0"/>
              </a:spcBef>
            </a:pPr>
            <a:r>
              <a:rPr lang="fr-FR" b="1" dirty="0">
                <a:solidFill>
                  <a:srgbClr val="00B050"/>
                </a:solidFill>
              </a:rPr>
              <a:t>Diagnostic biologique : RT-PCR</a:t>
            </a:r>
          </a:p>
          <a:p>
            <a:pPr lvl="1">
              <a:lnSpc>
                <a:spcPct val="100000"/>
              </a:lnSpc>
              <a:spcBef>
                <a:spcPts val="0"/>
              </a:spcBef>
            </a:pPr>
            <a:r>
              <a:rPr lang="fr-FR" dirty="0"/>
              <a:t>Tests sérologiques non recommandés dans la 1</a:t>
            </a:r>
            <a:r>
              <a:rPr lang="fr-FR" baseline="30000" dirty="0"/>
              <a:t>ère</a:t>
            </a:r>
            <a:r>
              <a:rPr lang="fr-FR" dirty="0"/>
              <a:t> semaine suivant l’apparition des signes</a:t>
            </a:r>
          </a:p>
          <a:p>
            <a:pPr lvl="1">
              <a:lnSpc>
                <a:spcPct val="100000"/>
              </a:lnSpc>
              <a:spcBef>
                <a:spcPts val="0"/>
              </a:spcBef>
            </a:pPr>
            <a:r>
              <a:rPr lang="fr-FR" dirty="0"/>
              <a:t>Tests sérologiques ne permettent pas de statuer sur la contagiosité de la personne (juste de savoir si elle a développé des AC) ; ces tests doivent être évalués avant leur utilisation (minimums souhaités : 98% de spécificité et 90-95% de sensibilité).</a:t>
            </a:r>
          </a:p>
          <a:p>
            <a:pPr lvl="1">
              <a:lnSpc>
                <a:spcPct val="100000"/>
              </a:lnSpc>
              <a:spcBef>
                <a:spcPts val="0"/>
              </a:spcBef>
            </a:pPr>
            <a:r>
              <a:rPr lang="fr-FR" b="1" dirty="0">
                <a:solidFill>
                  <a:schemeClr val="accent4">
                    <a:lumMod val="75000"/>
                  </a:schemeClr>
                </a:solidFill>
              </a:rPr>
              <a:t>« Les taux d’AC semblent plus élevés pour les cas les plus sévères ».</a:t>
            </a:r>
          </a:p>
          <a:p>
            <a:pPr lvl="1">
              <a:lnSpc>
                <a:spcPct val="100000"/>
              </a:lnSpc>
              <a:spcBef>
                <a:spcPts val="0"/>
              </a:spcBef>
            </a:pPr>
            <a:r>
              <a:rPr lang="fr-FR" dirty="0"/>
              <a:t>« La cinétique de production d'IgM et/ou d'IgG est encore aujourd'hui principalement mal caractérisée chez les patients asymptomatiques ou paucisymptomatiques ».</a:t>
            </a:r>
          </a:p>
          <a:p>
            <a:pPr lvl="1">
              <a:lnSpc>
                <a:spcPct val="100000"/>
              </a:lnSpc>
              <a:spcBef>
                <a:spcPts val="0"/>
              </a:spcBef>
            </a:pPr>
            <a:r>
              <a:rPr lang="fr-FR" b="1" dirty="0">
                <a:solidFill>
                  <a:schemeClr val="accent4">
                    <a:lumMod val="75000"/>
                  </a:schemeClr>
                </a:solidFill>
              </a:rPr>
              <a:t>« Le Centre national de référence de Lyon n'a pas observé de décroissance de production d'anticorps à deux mois après la survenue des symptômes ».</a:t>
            </a:r>
          </a:p>
          <a:p>
            <a:pPr lvl="1">
              <a:lnSpc>
                <a:spcPct val="100000"/>
              </a:lnSpc>
              <a:spcBef>
                <a:spcPts val="0"/>
              </a:spcBef>
            </a:pPr>
            <a:endParaRPr lang="fr-FR" b="1" dirty="0">
              <a:solidFill>
                <a:schemeClr val="accent4">
                  <a:lumMod val="75000"/>
                </a:schemeClr>
              </a:solidFill>
            </a:endParaRPr>
          </a:p>
          <a:p>
            <a:pPr lvl="1"/>
            <a:endParaRPr lang="fr-FR" dirty="0"/>
          </a:p>
        </p:txBody>
      </p:sp>
      <p:pic>
        <p:nvPicPr>
          <p:cNvPr id="5" name="Image 4">
            <a:extLst>
              <a:ext uri="{FF2B5EF4-FFF2-40B4-BE49-F238E27FC236}">
                <a16:creationId xmlns:a16="http://schemas.microsoft.com/office/drawing/2014/main" id="{A9EA7A7C-3821-4745-A9C8-C0809F9830BD}"/>
              </a:ext>
            </a:extLst>
          </p:cNvPr>
          <p:cNvPicPr>
            <a:picLocks noChangeAspect="1"/>
          </p:cNvPicPr>
          <p:nvPr/>
        </p:nvPicPr>
        <p:blipFill>
          <a:blip r:embed="rId2"/>
          <a:stretch>
            <a:fillRect/>
          </a:stretch>
        </p:blipFill>
        <p:spPr>
          <a:xfrm>
            <a:off x="0" y="4139774"/>
            <a:ext cx="1019849" cy="1005228"/>
          </a:xfrm>
          <a:prstGeom prst="rect">
            <a:avLst/>
          </a:prstGeom>
        </p:spPr>
      </p:pic>
      <p:grpSp>
        <p:nvGrpSpPr>
          <p:cNvPr id="15" name="Groupe 14">
            <a:extLst>
              <a:ext uri="{FF2B5EF4-FFF2-40B4-BE49-F238E27FC236}">
                <a16:creationId xmlns:a16="http://schemas.microsoft.com/office/drawing/2014/main" id="{815E916C-2400-4F53-A3BB-0390CCBD2526}"/>
              </a:ext>
            </a:extLst>
          </p:cNvPr>
          <p:cNvGrpSpPr/>
          <p:nvPr/>
        </p:nvGrpSpPr>
        <p:grpSpPr>
          <a:xfrm rot="5400000">
            <a:off x="-1700768" y="1967566"/>
            <a:ext cx="4024935" cy="957773"/>
            <a:chOff x="3979234" y="4326386"/>
            <a:chExt cx="4024935" cy="957773"/>
          </a:xfrm>
        </p:grpSpPr>
        <p:sp>
          <p:nvSpPr>
            <p:cNvPr id="6" name="Rectangle 5">
              <a:extLst>
                <a:ext uri="{FF2B5EF4-FFF2-40B4-BE49-F238E27FC236}">
                  <a16:creationId xmlns:a16="http://schemas.microsoft.com/office/drawing/2014/main" id="{B79420C7-5A4C-4FAA-A2FF-1FC09B5BEEDA}"/>
                </a:ext>
              </a:extLst>
            </p:cNvPr>
            <p:cNvSpPr/>
            <p:nvPr/>
          </p:nvSpPr>
          <p:spPr>
            <a:xfrm rot="5001228">
              <a:off x="3904873" y="4604177"/>
              <a:ext cx="733497" cy="584775"/>
            </a:xfrm>
            <a:prstGeom prst="rect">
              <a:avLst/>
            </a:prstGeom>
            <a:noFill/>
          </p:spPr>
          <p:txBody>
            <a:bodyPr wrap="square" lIns="91440" tIns="45720" rIns="91440" bIns="45720">
              <a:spAutoFit/>
            </a:bodyPr>
            <a:lstStyle/>
            <a:p>
              <a:pPr algn="ctr"/>
              <a:r>
                <a:rPr lang="fr-FR" sz="3200" b="1" cap="none" spc="0" dirty="0">
                  <a:ln w="0"/>
                  <a:solidFill>
                    <a:srgbClr val="00B050"/>
                  </a:solidFill>
                  <a:effectLst>
                    <a:outerShdw blurRad="38100" dist="19050" dir="2700000" algn="tl" rotWithShape="0">
                      <a:schemeClr val="dk1">
                        <a:alpha val="40000"/>
                      </a:schemeClr>
                    </a:outerShdw>
                  </a:effectLst>
                </a:rPr>
                <a:t>Y</a:t>
              </a:r>
            </a:p>
          </p:txBody>
        </p:sp>
        <p:sp>
          <p:nvSpPr>
            <p:cNvPr id="7" name="Rectangle 6">
              <a:extLst>
                <a:ext uri="{FF2B5EF4-FFF2-40B4-BE49-F238E27FC236}">
                  <a16:creationId xmlns:a16="http://schemas.microsoft.com/office/drawing/2014/main" id="{278BCCC6-A5AE-4B9C-B2A9-62679FEAC311}"/>
                </a:ext>
              </a:extLst>
            </p:cNvPr>
            <p:cNvSpPr/>
            <p:nvPr/>
          </p:nvSpPr>
          <p:spPr>
            <a:xfrm rot="1929475">
              <a:off x="4192336" y="4326386"/>
              <a:ext cx="733497" cy="584775"/>
            </a:xfrm>
            <a:prstGeom prst="rect">
              <a:avLst/>
            </a:prstGeom>
            <a:noFill/>
          </p:spPr>
          <p:txBody>
            <a:bodyPr wrap="square" lIns="91440" tIns="45720" rIns="91440" bIns="45720">
              <a:spAutoFit/>
            </a:bodyPr>
            <a:lstStyle/>
            <a:p>
              <a:pPr algn="ctr"/>
              <a:r>
                <a:rPr lang="fr-FR" sz="3200" b="1" cap="none" spc="0" dirty="0">
                  <a:ln w="0"/>
                  <a:solidFill>
                    <a:srgbClr val="00B050"/>
                  </a:solidFill>
                  <a:effectLst>
                    <a:outerShdw blurRad="38100" dist="19050" dir="2700000" algn="tl" rotWithShape="0">
                      <a:schemeClr val="dk1">
                        <a:alpha val="40000"/>
                      </a:schemeClr>
                    </a:outerShdw>
                  </a:effectLst>
                </a:rPr>
                <a:t>Y</a:t>
              </a:r>
            </a:p>
          </p:txBody>
        </p:sp>
        <p:sp>
          <p:nvSpPr>
            <p:cNvPr id="8" name="Rectangle 7">
              <a:extLst>
                <a:ext uri="{FF2B5EF4-FFF2-40B4-BE49-F238E27FC236}">
                  <a16:creationId xmlns:a16="http://schemas.microsoft.com/office/drawing/2014/main" id="{5E089F46-4186-4E99-996A-B8693A4A5A6A}"/>
                </a:ext>
              </a:extLst>
            </p:cNvPr>
            <p:cNvSpPr/>
            <p:nvPr/>
          </p:nvSpPr>
          <p:spPr>
            <a:xfrm rot="3188857">
              <a:off x="4515224" y="4522777"/>
              <a:ext cx="733497" cy="584775"/>
            </a:xfrm>
            <a:prstGeom prst="rect">
              <a:avLst/>
            </a:prstGeom>
            <a:noFill/>
          </p:spPr>
          <p:txBody>
            <a:bodyPr wrap="square" lIns="91440" tIns="45720" rIns="91440" bIns="45720">
              <a:spAutoFit/>
            </a:bodyPr>
            <a:lstStyle/>
            <a:p>
              <a:pPr algn="ctr"/>
              <a:r>
                <a:rPr lang="fr-FR" sz="3200" b="1" cap="none" spc="0" dirty="0">
                  <a:ln w="0"/>
                  <a:solidFill>
                    <a:srgbClr val="00B050"/>
                  </a:solidFill>
                  <a:effectLst>
                    <a:outerShdw blurRad="38100" dist="19050" dir="2700000" algn="tl" rotWithShape="0">
                      <a:schemeClr val="dk1">
                        <a:alpha val="40000"/>
                      </a:schemeClr>
                    </a:outerShdw>
                  </a:effectLst>
                </a:rPr>
                <a:t>Y</a:t>
              </a:r>
            </a:p>
          </p:txBody>
        </p:sp>
        <p:sp>
          <p:nvSpPr>
            <p:cNvPr id="9" name="Rectangle 8">
              <a:extLst>
                <a:ext uri="{FF2B5EF4-FFF2-40B4-BE49-F238E27FC236}">
                  <a16:creationId xmlns:a16="http://schemas.microsoft.com/office/drawing/2014/main" id="{4E9441F2-DA6C-4DBA-9FAA-2B3578CA68C9}"/>
                </a:ext>
              </a:extLst>
            </p:cNvPr>
            <p:cNvSpPr/>
            <p:nvPr/>
          </p:nvSpPr>
          <p:spPr>
            <a:xfrm rot="19467126">
              <a:off x="5360059" y="4545566"/>
              <a:ext cx="733497" cy="584775"/>
            </a:xfrm>
            <a:prstGeom prst="rect">
              <a:avLst/>
            </a:prstGeom>
            <a:noFill/>
          </p:spPr>
          <p:txBody>
            <a:bodyPr wrap="square" lIns="91440" tIns="45720" rIns="91440" bIns="45720">
              <a:spAutoFit/>
            </a:bodyPr>
            <a:lstStyle/>
            <a:p>
              <a:pPr algn="ctr"/>
              <a:r>
                <a:rPr lang="fr-FR" sz="3200" b="1" cap="none" spc="0" dirty="0">
                  <a:ln w="0"/>
                  <a:solidFill>
                    <a:srgbClr val="FFC000"/>
                  </a:solidFill>
                  <a:effectLst>
                    <a:outerShdw blurRad="38100" dist="19050" dir="2700000" algn="tl" rotWithShape="0">
                      <a:schemeClr val="dk1">
                        <a:alpha val="40000"/>
                      </a:schemeClr>
                    </a:outerShdw>
                  </a:effectLst>
                </a:rPr>
                <a:t>Y</a:t>
              </a:r>
            </a:p>
          </p:txBody>
        </p:sp>
        <p:sp>
          <p:nvSpPr>
            <p:cNvPr id="10" name="Rectangle 9">
              <a:extLst>
                <a:ext uri="{FF2B5EF4-FFF2-40B4-BE49-F238E27FC236}">
                  <a16:creationId xmlns:a16="http://schemas.microsoft.com/office/drawing/2014/main" id="{B4C10E85-5B03-421B-AEE0-18A679B52410}"/>
                </a:ext>
              </a:extLst>
            </p:cNvPr>
            <p:cNvSpPr/>
            <p:nvPr/>
          </p:nvSpPr>
          <p:spPr>
            <a:xfrm rot="1929475">
              <a:off x="5607728" y="4406086"/>
              <a:ext cx="733497" cy="584775"/>
            </a:xfrm>
            <a:prstGeom prst="rect">
              <a:avLst/>
            </a:prstGeom>
            <a:noFill/>
          </p:spPr>
          <p:txBody>
            <a:bodyPr wrap="square" lIns="91440" tIns="45720" rIns="91440" bIns="45720">
              <a:spAutoFit/>
            </a:bodyPr>
            <a:lstStyle/>
            <a:p>
              <a:pPr algn="ctr"/>
              <a:r>
                <a:rPr lang="fr-FR" sz="3200" b="1" cap="none" spc="0" dirty="0">
                  <a:ln w="0"/>
                  <a:solidFill>
                    <a:srgbClr val="FFC000"/>
                  </a:solidFill>
                  <a:effectLst>
                    <a:outerShdw blurRad="38100" dist="19050" dir="2700000" algn="tl" rotWithShape="0">
                      <a:schemeClr val="dk1">
                        <a:alpha val="40000"/>
                      </a:schemeClr>
                    </a:outerShdw>
                  </a:effectLst>
                </a:rPr>
                <a:t>Y</a:t>
              </a:r>
            </a:p>
          </p:txBody>
        </p:sp>
        <p:sp>
          <p:nvSpPr>
            <p:cNvPr id="11" name="Rectangle 10">
              <a:extLst>
                <a:ext uri="{FF2B5EF4-FFF2-40B4-BE49-F238E27FC236}">
                  <a16:creationId xmlns:a16="http://schemas.microsoft.com/office/drawing/2014/main" id="{D74CF839-13EB-4D66-9C01-0A4A949A56B8}"/>
                </a:ext>
              </a:extLst>
            </p:cNvPr>
            <p:cNvSpPr/>
            <p:nvPr/>
          </p:nvSpPr>
          <p:spPr>
            <a:xfrm rot="5887883">
              <a:off x="5916365" y="4559987"/>
              <a:ext cx="733497" cy="584775"/>
            </a:xfrm>
            <a:prstGeom prst="rect">
              <a:avLst/>
            </a:prstGeom>
            <a:noFill/>
          </p:spPr>
          <p:txBody>
            <a:bodyPr wrap="square" lIns="91440" tIns="45720" rIns="91440" bIns="45720">
              <a:spAutoFit/>
            </a:bodyPr>
            <a:lstStyle/>
            <a:p>
              <a:pPr algn="ctr"/>
              <a:r>
                <a:rPr lang="fr-FR" sz="3200" b="1" cap="none" spc="0" dirty="0">
                  <a:ln w="0"/>
                  <a:solidFill>
                    <a:srgbClr val="FFC000"/>
                  </a:solidFill>
                  <a:effectLst>
                    <a:outerShdw blurRad="38100" dist="19050" dir="2700000" algn="tl" rotWithShape="0">
                      <a:schemeClr val="dk1">
                        <a:alpha val="40000"/>
                      </a:schemeClr>
                    </a:outerShdw>
                  </a:effectLst>
                </a:rPr>
                <a:t>Y</a:t>
              </a:r>
            </a:p>
          </p:txBody>
        </p:sp>
        <p:sp>
          <p:nvSpPr>
            <p:cNvPr id="12" name="Rectangle 11">
              <a:extLst>
                <a:ext uri="{FF2B5EF4-FFF2-40B4-BE49-F238E27FC236}">
                  <a16:creationId xmlns:a16="http://schemas.microsoft.com/office/drawing/2014/main" id="{F787024E-7918-4948-A42A-196769EFA6D0}"/>
                </a:ext>
              </a:extLst>
            </p:cNvPr>
            <p:cNvSpPr/>
            <p:nvPr/>
          </p:nvSpPr>
          <p:spPr>
            <a:xfrm rot="21127956">
              <a:off x="6689515" y="4467206"/>
              <a:ext cx="733497" cy="584775"/>
            </a:xfrm>
            <a:prstGeom prst="rect">
              <a:avLst/>
            </a:prstGeom>
            <a:noFill/>
          </p:spPr>
          <p:txBody>
            <a:bodyPr wrap="square" lIns="91440" tIns="45720" rIns="91440" bIns="45720">
              <a:spAutoFit/>
            </a:bodyPr>
            <a:lstStyle/>
            <a:p>
              <a:pPr algn="ctr"/>
              <a:r>
                <a:rPr lang="fr-FR" sz="3200" b="1" cap="none" spc="0" dirty="0">
                  <a:ln w="0"/>
                  <a:solidFill>
                    <a:schemeClr val="bg1">
                      <a:lumMod val="95000"/>
                    </a:schemeClr>
                  </a:solidFill>
                  <a:effectLst>
                    <a:outerShdw blurRad="38100" dist="19050" dir="2700000" algn="tl" rotWithShape="0">
                      <a:schemeClr val="dk1">
                        <a:alpha val="40000"/>
                      </a:schemeClr>
                    </a:outerShdw>
                  </a:effectLst>
                </a:rPr>
                <a:t>Y</a:t>
              </a:r>
            </a:p>
          </p:txBody>
        </p:sp>
        <p:sp>
          <p:nvSpPr>
            <p:cNvPr id="13" name="Rectangle 12">
              <a:extLst>
                <a:ext uri="{FF2B5EF4-FFF2-40B4-BE49-F238E27FC236}">
                  <a16:creationId xmlns:a16="http://schemas.microsoft.com/office/drawing/2014/main" id="{F713E7B5-185C-4B41-9F72-E2A9F9E8AD28}"/>
                </a:ext>
              </a:extLst>
            </p:cNvPr>
            <p:cNvSpPr/>
            <p:nvPr/>
          </p:nvSpPr>
          <p:spPr>
            <a:xfrm rot="1929475">
              <a:off x="7023119" y="4372847"/>
              <a:ext cx="733497" cy="584775"/>
            </a:xfrm>
            <a:prstGeom prst="rect">
              <a:avLst/>
            </a:prstGeom>
            <a:noFill/>
          </p:spPr>
          <p:txBody>
            <a:bodyPr wrap="square" lIns="91440" tIns="45720" rIns="91440" bIns="45720">
              <a:spAutoFit/>
            </a:bodyPr>
            <a:lstStyle/>
            <a:p>
              <a:pPr algn="ctr"/>
              <a:r>
                <a:rPr lang="fr-FR" sz="3200" b="1" cap="none" spc="0" dirty="0">
                  <a:ln w="0"/>
                  <a:solidFill>
                    <a:schemeClr val="bg1">
                      <a:lumMod val="95000"/>
                    </a:schemeClr>
                  </a:solidFill>
                  <a:effectLst>
                    <a:outerShdw blurRad="38100" dist="19050" dir="2700000" algn="tl" rotWithShape="0">
                      <a:schemeClr val="dk1">
                        <a:alpha val="40000"/>
                      </a:schemeClr>
                    </a:outerShdw>
                  </a:effectLst>
                </a:rPr>
                <a:t>Y</a:t>
              </a:r>
            </a:p>
          </p:txBody>
        </p:sp>
        <p:sp>
          <p:nvSpPr>
            <p:cNvPr id="14" name="Rectangle 13">
              <a:extLst>
                <a:ext uri="{FF2B5EF4-FFF2-40B4-BE49-F238E27FC236}">
                  <a16:creationId xmlns:a16="http://schemas.microsoft.com/office/drawing/2014/main" id="{D4595720-F6A9-45E0-943C-C8DC9FA3EF2C}"/>
                </a:ext>
              </a:extLst>
            </p:cNvPr>
            <p:cNvSpPr/>
            <p:nvPr/>
          </p:nvSpPr>
          <p:spPr>
            <a:xfrm rot="5457157">
              <a:off x="7345033" y="4625023"/>
              <a:ext cx="733497" cy="584775"/>
            </a:xfrm>
            <a:prstGeom prst="rect">
              <a:avLst/>
            </a:prstGeom>
            <a:noFill/>
          </p:spPr>
          <p:txBody>
            <a:bodyPr wrap="square" lIns="91440" tIns="45720" rIns="91440" bIns="45720">
              <a:spAutoFit/>
            </a:bodyPr>
            <a:lstStyle/>
            <a:p>
              <a:pPr algn="ctr"/>
              <a:r>
                <a:rPr lang="fr-FR" sz="3200" b="1" cap="none" spc="0" dirty="0">
                  <a:ln w="0"/>
                  <a:solidFill>
                    <a:schemeClr val="bg1">
                      <a:lumMod val="95000"/>
                    </a:schemeClr>
                  </a:solidFill>
                  <a:effectLst>
                    <a:outerShdw blurRad="38100" dist="19050" dir="2700000" algn="tl" rotWithShape="0">
                      <a:schemeClr val="dk1">
                        <a:alpha val="40000"/>
                      </a:schemeClr>
                    </a:outerShdw>
                  </a:effectLst>
                </a:rPr>
                <a:t>Y</a:t>
              </a:r>
            </a:p>
          </p:txBody>
        </p:sp>
      </p:grpSp>
    </p:spTree>
    <p:extLst>
      <p:ext uri="{BB962C8B-B14F-4D97-AF65-F5344CB8AC3E}">
        <p14:creationId xmlns:p14="http://schemas.microsoft.com/office/powerpoint/2010/main" val="8726933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41FE3F-7129-4846-A469-F9756EB51D21}"/>
              </a:ext>
            </a:extLst>
          </p:cNvPr>
          <p:cNvSpPr>
            <a:spLocks noGrp="1"/>
          </p:cNvSpPr>
          <p:nvPr>
            <p:ph type="title"/>
          </p:nvPr>
        </p:nvSpPr>
        <p:spPr/>
        <p:txBody>
          <a:bodyPr/>
          <a:lstStyle/>
          <a:p>
            <a:r>
              <a:rPr lang="fr-FR" b="1" dirty="0"/>
              <a:t>Immunisation : que disent les autorités ?</a:t>
            </a:r>
          </a:p>
        </p:txBody>
      </p:sp>
      <p:sp>
        <p:nvSpPr>
          <p:cNvPr id="3" name="Espace réservé du texte 2">
            <a:extLst>
              <a:ext uri="{FF2B5EF4-FFF2-40B4-BE49-F238E27FC236}">
                <a16:creationId xmlns:a16="http://schemas.microsoft.com/office/drawing/2014/main" id="{AB29B052-ABA1-4137-804C-83B6CE0077E2}"/>
              </a:ext>
            </a:extLst>
          </p:cNvPr>
          <p:cNvSpPr>
            <a:spLocks noGrp="1"/>
          </p:cNvSpPr>
          <p:nvPr>
            <p:ph type="body" idx="1"/>
          </p:nvPr>
        </p:nvSpPr>
        <p:spPr/>
        <p:txBody>
          <a:bodyPr/>
          <a:lstStyle/>
          <a:p>
            <a:pPr>
              <a:lnSpc>
                <a:spcPct val="100000"/>
              </a:lnSpc>
            </a:pPr>
            <a:r>
              <a:rPr lang="fr-FR" sz="1600" b="1" dirty="0">
                <a:solidFill>
                  <a:schemeClr val="tx1">
                    <a:lumMod val="50000"/>
                    <a:lumOff val="50000"/>
                  </a:schemeClr>
                </a:solidFill>
              </a:rPr>
              <a:t>HAS, 2 Mai 2020 </a:t>
            </a:r>
            <a:r>
              <a:rPr lang="fr-FR" sz="1600" dirty="0">
                <a:solidFill>
                  <a:schemeClr val="tx1">
                    <a:lumMod val="50000"/>
                    <a:lumOff val="50000"/>
                  </a:schemeClr>
                </a:solidFill>
              </a:rPr>
              <a:t>: « </a:t>
            </a:r>
            <a:r>
              <a:rPr lang="fr-FR" sz="1600" b="1" dirty="0">
                <a:solidFill>
                  <a:srgbClr val="C00000"/>
                </a:solidFill>
              </a:rPr>
              <a:t>les tests sérologiques ne permettent pas de statuer sur une potentielle immunité protectrice ni </a:t>
            </a:r>
            <a:r>
              <a:rPr lang="fr-FR" sz="1600" b="1" i="1" dirty="0">
                <a:solidFill>
                  <a:srgbClr val="C00000"/>
                </a:solidFill>
              </a:rPr>
              <a:t>a fortiori</a:t>
            </a:r>
            <a:r>
              <a:rPr lang="fr-FR" sz="1600" b="1" dirty="0">
                <a:solidFill>
                  <a:srgbClr val="C00000"/>
                </a:solidFill>
              </a:rPr>
              <a:t> sur sa durée</a:t>
            </a:r>
            <a:r>
              <a:rPr lang="fr-FR" sz="1600" dirty="0">
                <a:solidFill>
                  <a:schemeClr val="tx1">
                    <a:lumMod val="50000"/>
                    <a:lumOff val="50000"/>
                  </a:schemeClr>
                </a:solidFill>
              </a:rPr>
              <a:t>, ni informent sur la contagiosité » </a:t>
            </a:r>
            <a:r>
              <a:rPr lang="fr-FR" sz="1600" dirty="0">
                <a:solidFill>
                  <a:schemeClr val="tx1">
                    <a:lumMod val="50000"/>
                    <a:lumOff val="50000"/>
                  </a:schemeClr>
                </a:solidFill>
                <a:sym typeface="Wingdings" panose="05000000000000000000" pitchFamily="2" charset="2"/>
              </a:rPr>
              <a:t> 7 indications des sérologies sur prescription médicale : </a:t>
            </a:r>
          </a:p>
          <a:p>
            <a:pPr lvl="1">
              <a:lnSpc>
                <a:spcPct val="100000"/>
              </a:lnSpc>
              <a:spcBef>
                <a:spcPts val="0"/>
              </a:spcBef>
            </a:pPr>
            <a:r>
              <a:rPr lang="fr-FR" sz="1200" dirty="0"/>
              <a:t>En diagnostic initial pour les patients symptomatiques graves hospitalisés, dont la RT-PCR est négative mais chez qui les symptômes cliniques ou le scanner sont suspects COVID-19. </a:t>
            </a:r>
          </a:p>
          <a:p>
            <a:pPr lvl="1">
              <a:lnSpc>
                <a:spcPct val="100000"/>
              </a:lnSpc>
              <a:spcBef>
                <a:spcPts val="0"/>
              </a:spcBef>
            </a:pPr>
            <a:r>
              <a:rPr lang="fr-FR" sz="1200" dirty="0"/>
              <a:t>En diagnostic de rattrapage de patients symptomatiques graves hospitalisés mais qui n’ont pas eu un test RT-PCR dans les sept premiers jours. </a:t>
            </a:r>
          </a:p>
          <a:p>
            <a:pPr lvl="1">
              <a:lnSpc>
                <a:spcPct val="100000"/>
              </a:lnSpc>
              <a:spcBef>
                <a:spcPts val="0"/>
              </a:spcBef>
            </a:pPr>
            <a:r>
              <a:rPr lang="fr-FR" sz="1200" dirty="0"/>
              <a:t>En diagnostic initial de patients symptomatiques sans signes de gravité suivis en ambulatoire dont le test RT-PCR est négatif mais dont le tableau clinique est évocateur. </a:t>
            </a:r>
          </a:p>
          <a:p>
            <a:pPr lvl="1">
              <a:lnSpc>
                <a:spcPct val="100000"/>
              </a:lnSpc>
              <a:spcBef>
                <a:spcPts val="0"/>
              </a:spcBef>
            </a:pPr>
            <a:r>
              <a:rPr lang="fr-FR" sz="1200" dirty="0"/>
              <a:t>En diagnostic de rattrapage de patients symptomatiques sans signes de gravité suivis en ambulatoire mais chez qui un test RT-PCR n’a pu être réalisé avant 7 jours. </a:t>
            </a:r>
          </a:p>
          <a:p>
            <a:pPr lvl="1">
              <a:lnSpc>
                <a:spcPct val="100000"/>
              </a:lnSpc>
              <a:spcBef>
                <a:spcPts val="0"/>
              </a:spcBef>
            </a:pPr>
            <a:r>
              <a:rPr lang="fr-FR" sz="1200" dirty="0"/>
              <a:t>En diagnostic différé des patients symptomatiques sans signes de gravité diagnostiqués cliniquement mais n’ayant pas fait l’objet d’une RT-PCR et ce depuis la mise en place de la phase 2 (à partir du 2 mars 2020). </a:t>
            </a:r>
          </a:p>
          <a:p>
            <a:pPr lvl="1">
              <a:lnSpc>
                <a:spcPct val="100000"/>
              </a:lnSpc>
              <a:spcBef>
                <a:spcPts val="0"/>
              </a:spcBef>
            </a:pPr>
            <a:r>
              <a:rPr lang="fr-FR" sz="1200" b="1" dirty="0">
                <a:solidFill>
                  <a:srgbClr val="00B050"/>
                </a:solidFill>
              </a:rPr>
              <a:t>En détection d’anticorps chez les professionnels soignants non symptomatiques, en complément du dépistage et de la détection de personne-contact par RT-PCR selon les recommandations en vigueur, si la RT-PCR est négative. </a:t>
            </a:r>
          </a:p>
          <a:p>
            <a:pPr lvl="1">
              <a:lnSpc>
                <a:spcPct val="100000"/>
              </a:lnSpc>
              <a:spcBef>
                <a:spcPts val="0"/>
              </a:spcBef>
            </a:pPr>
            <a:r>
              <a:rPr lang="fr-FR" sz="1200" b="1" dirty="0">
                <a:solidFill>
                  <a:srgbClr val="00B050"/>
                </a:solidFill>
              </a:rPr>
              <a:t>En détection d’anticorps chez les personnels d’hébergement collectif (établissements sociaux et médico sociaux, prisons, casernes, résidences universitaires, internats, …) non symptomatiques en complément du dépistage et de la détection de personne-contact par RT-PCR selon les recommandations en vigueur, si la RT-PCR est négative. </a:t>
            </a:r>
            <a:r>
              <a:rPr lang="fr-FR" b="1" dirty="0">
                <a:solidFill>
                  <a:srgbClr val="00B050"/>
                </a:solidFill>
              </a:rPr>
              <a:t> </a:t>
            </a:r>
          </a:p>
          <a:p>
            <a:pPr lvl="1">
              <a:lnSpc>
                <a:spcPct val="100000"/>
              </a:lnSpc>
            </a:pPr>
            <a:endParaRPr lang="fr-FR" dirty="0">
              <a:solidFill>
                <a:schemeClr val="tx1">
                  <a:lumMod val="50000"/>
                  <a:lumOff val="50000"/>
                </a:schemeClr>
              </a:solidFill>
            </a:endParaRPr>
          </a:p>
          <a:p>
            <a:pPr lvl="1">
              <a:lnSpc>
                <a:spcPct val="100000"/>
              </a:lnSpc>
              <a:spcBef>
                <a:spcPts val="0"/>
              </a:spcBef>
            </a:pPr>
            <a:endParaRPr lang="fr-FR" dirty="0">
              <a:solidFill>
                <a:schemeClr val="tx1">
                  <a:lumMod val="50000"/>
                  <a:lumOff val="50000"/>
                </a:schemeClr>
              </a:solidFill>
            </a:endParaRPr>
          </a:p>
          <a:p>
            <a:pPr lvl="1"/>
            <a:endParaRPr lang="fr-FR" dirty="0"/>
          </a:p>
        </p:txBody>
      </p:sp>
      <p:pic>
        <p:nvPicPr>
          <p:cNvPr id="5" name="Image 4">
            <a:extLst>
              <a:ext uri="{FF2B5EF4-FFF2-40B4-BE49-F238E27FC236}">
                <a16:creationId xmlns:a16="http://schemas.microsoft.com/office/drawing/2014/main" id="{A9EA7A7C-3821-4745-A9C8-C0809F9830BD}"/>
              </a:ext>
            </a:extLst>
          </p:cNvPr>
          <p:cNvPicPr>
            <a:picLocks noChangeAspect="1"/>
          </p:cNvPicPr>
          <p:nvPr/>
        </p:nvPicPr>
        <p:blipFill>
          <a:blip r:embed="rId2"/>
          <a:stretch>
            <a:fillRect/>
          </a:stretch>
        </p:blipFill>
        <p:spPr>
          <a:xfrm>
            <a:off x="-6107" y="4143386"/>
            <a:ext cx="1019849" cy="1005228"/>
          </a:xfrm>
          <a:prstGeom prst="rect">
            <a:avLst/>
          </a:prstGeom>
        </p:spPr>
      </p:pic>
      <p:grpSp>
        <p:nvGrpSpPr>
          <p:cNvPr id="15" name="Groupe 14">
            <a:extLst>
              <a:ext uri="{FF2B5EF4-FFF2-40B4-BE49-F238E27FC236}">
                <a16:creationId xmlns:a16="http://schemas.microsoft.com/office/drawing/2014/main" id="{815E916C-2400-4F53-A3BB-0390CCBD2526}"/>
              </a:ext>
            </a:extLst>
          </p:cNvPr>
          <p:cNvGrpSpPr/>
          <p:nvPr/>
        </p:nvGrpSpPr>
        <p:grpSpPr>
          <a:xfrm rot="5400000">
            <a:off x="-1700768" y="1967566"/>
            <a:ext cx="4024935" cy="957773"/>
            <a:chOff x="3979234" y="4326386"/>
            <a:chExt cx="4024935" cy="957773"/>
          </a:xfrm>
        </p:grpSpPr>
        <p:sp>
          <p:nvSpPr>
            <p:cNvPr id="6" name="Rectangle 5">
              <a:extLst>
                <a:ext uri="{FF2B5EF4-FFF2-40B4-BE49-F238E27FC236}">
                  <a16:creationId xmlns:a16="http://schemas.microsoft.com/office/drawing/2014/main" id="{B79420C7-5A4C-4FAA-A2FF-1FC09B5BEEDA}"/>
                </a:ext>
              </a:extLst>
            </p:cNvPr>
            <p:cNvSpPr/>
            <p:nvPr/>
          </p:nvSpPr>
          <p:spPr>
            <a:xfrm rot="5001228">
              <a:off x="3904873" y="4604177"/>
              <a:ext cx="733497" cy="584775"/>
            </a:xfrm>
            <a:prstGeom prst="rect">
              <a:avLst/>
            </a:prstGeom>
            <a:noFill/>
          </p:spPr>
          <p:txBody>
            <a:bodyPr wrap="square" lIns="91440" tIns="45720" rIns="91440" bIns="45720">
              <a:spAutoFit/>
            </a:bodyPr>
            <a:lstStyle/>
            <a:p>
              <a:pPr algn="ctr"/>
              <a:r>
                <a:rPr lang="fr-FR" sz="3200" b="1" cap="none" spc="0" dirty="0">
                  <a:ln w="0"/>
                  <a:solidFill>
                    <a:srgbClr val="00B050"/>
                  </a:solidFill>
                  <a:effectLst>
                    <a:outerShdw blurRad="38100" dist="19050" dir="2700000" algn="tl" rotWithShape="0">
                      <a:schemeClr val="dk1">
                        <a:alpha val="40000"/>
                      </a:schemeClr>
                    </a:outerShdw>
                  </a:effectLst>
                </a:rPr>
                <a:t>Y</a:t>
              </a:r>
            </a:p>
          </p:txBody>
        </p:sp>
        <p:sp>
          <p:nvSpPr>
            <p:cNvPr id="7" name="Rectangle 6">
              <a:extLst>
                <a:ext uri="{FF2B5EF4-FFF2-40B4-BE49-F238E27FC236}">
                  <a16:creationId xmlns:a16="http://schemas.microsoft.com/office/drawing/2014/main" id="{278BCCC6-A5AE-4B9C-B2A9-62679FEAC311}"/>
                </a:ext>
              </a:extLst>
            </p:cNvPr>
            <p:cNvSpPr/>
            <p:nvPr/>
          </p:nvSpPr>
          <p:spPr>
            <a:xfrm rot="1929475">
              <a:off x="4192336" y="4326386"/>
              <a:ext cx="733497" cy="584775"/>
            </a:xfrm>
            <a:prstGeom prst="rect">
              <a:avLst/>
            </a:prstGeom>
            <a:noFill/>
          </p:spPr>
          <p:txBody>
            <a:bodyPr wrap="square" lIns="91440" tIns="45720" rIns="91440" bIns="45720">
              <a:spAutoFit/>
            </a:bodyPr>
            <a:lstStyle/>
            <a:p>
              <a:pPr algn="ctr"/>
              <a:r>
                <a:rPr lang="fr-FR" sz="3200" b="1" cap="none" spc="0" dirty="0">
                  <a:ln w="0"/>
                  <a:solidFill>
                    <a:srgbClr val="00B050"/>
                  </a:solidFill>
                  <a:effectLst>
                    <a:outerShdw blurRad="38100" dist="19050" dir="2700000" algn="tl" rotWithShape="0">
                      <a:schemeClr val="dk1">
                        <a:alpha val="40000"/>
                      </a:schemeClr>
                    </a:outerShdw>
                  </a:effectLst>
                </a:rPr>
                <a:t>Y</a:t>
              </a:r>
            </a:p>
          </p:txBody>
        </p:sp>
        <p:sp>
          <p:nvSpPr>
            <p:cNvPr id="8" name="Rectangle 7">
              <a:extLst>
                <a:ext uri="{FF2B5EF4-FFF2-40B4-BE49-F238E27FC236}">
                  <a16:creationId xmlns:a16="http://schemas.microsoft.com/office/drawing/2014/main" id="{5E089F46-4186-4E99-996A-B8693A4A5A6A}"/>
                </a:ext>
              </a:extLst>
            </p:cNvPr>
            <p:cNvSpPr/>
            <p:nvPr/>
          </p:nvSpPr>
          <p:spPr>
            <a:xfrm rot="3188857">
              <a:off x="4515224" y="4522777"/>
              <a:ext cx="733497" cy="584775"/>
            </a:xfrm>
            <a:prstGeom prst="rect">
              <a:avLst/>
            </a:prstGeom>
            <a:noFill/>
          </p:spPr>
          <p:txBody>
            <a:bodyPr wrap="square" lIns="91440" tIns="45720" rIns="91440" bIns="45720">
              <a:spAutoFit/>
            </a:bodyPr>
            <a:lstStyle/>
            <a:p>
              <a:pPr algn="ctr"/>
              <a:r>
                <a:rPr lang="fr-FR" sz="3200" b="1" cap="none" spc="0" dirty="0">
                  <a:ln w="0"/>
                  <a:solidFill>
                    <a:srgbClr val="00B050"/>
                  </a:solidFill>
                  <a:effectLst>
                    <a:outerShdw blurRad="38100" dist="19050" dir="2700000" algn="tl" rotWithShape="0">
                      <a:schemeClr val="dk1">
                        <a:alpha val="40000"/>
                      </a:schemeClr>
                    </a:outerShdw>
                  </a:effectLst>
                </a:rPr>
                <a:t>Y</a:t>
              </a:r>
            </a:p>
          </p:txBody>
        </p:sp>
        <p:sp>
          <p:nvSpPr>
            <p:cNvPr id="9" name="Rectangle 8">
              <a:extLst>
                <a:ext uri="{FF2B5EF4-FFF2-40B4-BE49-F238E27FC236}">
                  <a16:creationId xmlns:a16="http://schemas.microsoft.com/office/drawing/2014/main" id="{4E9441F2-DA6C-4DBA-9FAA-2B3578CA68C9}"/>
                </a:ext>
              </a:extLst>
            </p:cNvPr>
            <p:cNvSpPr/>
            <p:nvPr/>
          </p:nvSpPr>
          <p:spPr>
            <a:xfrm rot="19467126">
              <a:off x="5360059" y="4545566"/>
              <a:ext cx="733497" cy="584775"/>
            </a:xfrm>
            <a:prstGeom prst="rect">
              <a:avLst/>
            </a:prstGeom>
            <a:noFill/>
          </p:spPr>
          <p:txBody>
            <a:bodyPr wrap="square" lIns="91440" tIns="45720" rIns="91440" bIns="45720">
              <a:spAutoFit/>
            </a:bodyPr>
            <a:lstStyle/>
            <a:p>
              <a:pPr algn="ctr"/>
              <a:r>
                <a:rPr lang="fr-FR" sz="3200" b="1" cap="none" spc="0" dirty="0">
                  <a:ln w="0"/>
                  <a:solidFill>
                    <a:srgbClr val="FFC000"/>
                  </a:solidFill>
                  <a:effectLst>
                    <a:outerShdw blurRad="38100" dist="19050" dir="2700000" algn="tl" rotWithShape="0">
                      <a:schemeClr val="dk1">
                        <a:alpha val="40000"/>
                      </a:schemeClr>
                    </a:outerShdw>
                  </a:effectLst>
                </a:rPr>
                <a:t>Y</a:t>
              </a:r>
            </a:p>
          </p:txBody>
        </p:sp>
        <p:sp>
          <p:nvSpPr>
            <p:cNvPr id="10" name="Rectangle 9">
              <a:extLst>
                <a:ext uri="{FF2B5EF4-FFF2-40B4-BE49-F238E27FC236}">
                  <a16:creationId xmlns:a16="http://schemas.microsoft.com/office/drawing/2014/main" id="{B4C10E85-5B03-421B-AEE0-18A679B52410}"/>
                </a:ext>
              </a:extLst>
            </p:cNvPr>
            <p:cNvSpPr/>
            <p:nvPr/>
          </p:nvSpPr>
          <p:spPr>
            <a:xfrm rot="1929475">
              <a:off x="5607728" y="4406086"/>
              <a:ext cx="733497" cy="584775"/>
            </a:xfrm>
            <a:prstGeom prst="rect">
              <a:avLst/>
            </a:prstGeom>
            <a:noFill/>
          </p:spPr>
          <p:txBody>
            <a:bodyPr wrap="square" lIns="91440" tIns="45720" rIns="91440" bIns="45720">
              <a:spAutoFit/>
            </a:bodyPr>
            <a:lstStyle/>
            <a:p>
              <a:pPr algn="ctr"/>
              <a:r>
                <a:rPr lang="fr-FR" sz="3200" b="1" cap="none" spc="0" dirty="0">
                  <a:ln w="0"/>
                  <a:solidFill>
                    <a:srgbClr val="FFC000"/>
                  </a:solidFill>
                  <a:effectLst>
                    <a:outerShdw blurRad="38100" dist="19050" dir="2700000" algn="tl" rotWithShape="0">
                      <a:schemeClr val="dk1">
                        <a:alpha val="40000"/>
                      </a:schemeClr>
                    </a:outerShdw>
                  </a:effectLst>
                </a:rPr>
                <a:t>Y</a:t>
              </a:r>
            </a:p>
          </p:txBody>
        </p:sp>
        <p:sp>
          <p:nvSpPr>
            <p:cNvPr id="11" name="Rectangle 10">
              <a:extLst>
                <a:ext uri="{FF2B5EF4-FFF2-40B4-BE49-F238E27FC236}">
                  <a16:creationId xmlns:a16="http://schemas.microsoft.com/office/drawing/2014/main" id="{D74CF839-13EB-4D66-9C01-0A4A949A56B8}"/>
                </a:ext>
              </a:extLst>
            </p:cNvPr>
            <p:cNvSpPr/>
            <p:nvPr/>
          </p:nvSpPr>
          <p:spPr>
            <a:xfrm rot="5887883">
              <a:off x="5916365" y="4559987"/>
              <a:ext cx="733497" cy="584775"/>
            </a:xfrm>
            <a:prstGeom prst="rect">
              <a:avLst/>
            </a:prstGeom>
            <a:noFill/>
          </p:spPr>
          <p:txBody>
            <a:bodyPr wrap="square" lIns="91440" tIns="45720" rIns="91440" bIns="45720">
              <a:spAutoFit/>
            </a:bodyPr>
            <a:lstStyle/>
            <a:p>
              <a:pPr algn="ctr"/>
              <a:r>
                <a:rPr lang="fr-FR" sz="3200" b="1" cap="none" spc="0" dirty="0">
                  <a:ln w="0"/>
                  <a:solidFill>
                    <a:srgbClr val="FFC000"/>
                  </a:solidFill>
                  <a:effectLst>
                    <a:outerShdw blurRad="38100" dist="19050" dir="2700000" algn="tl" rotWithShape="0">
                      <a:schemeClr val="dk1">
                        <a:alpha val="40000"/>
                      </a:schemeClr>
                    </a:outerShdw>
                  </a:effectLst>
                </a:rPr>
                <a:t>Y</a:t>
              </a:r>
            </a:p>
          </p:txBody>
        </p:sp>
        <p:sp>
          <p:nvSpPr>
            <p:cNvPr id="12" name="Rectangle 11">
              <a:extLst>
                <a:ext uri="{FF2B5EF4-FFF2-40B4-BE49-F238E27FC236}">
                  <a16:creationId xmlns:a16="http://schemas.microsoft.com/office/drawing/2014/main" id="{F787024E-7918-4948-A42A-196769EFA6D0}"/>
                </a:ext>
              </a:extLst>
            </p:cNvPr>
            <p:cNvSpPr/>
            <p:nvPr/>
          </p:nvSpPr>
          <p:spPr>
            <a:xfrm rot="21127956">
              <a:off x="6689515" y="4467206"/>
              <a:ext cx="733497" cy="584775"/>
            </a:xfrm>
            <a:prstGeom prst="rect">
              <a:avLst/>
            </a:prstGeom>
            <a:noFill/>
          </p:spPr>
          <p:txBody>
            <a:bodyPr wrap="square" lIns="91440" tIns="45720" rIns="91440" bIns="45720">
              <a:spAutoFit/>
            </a:bodyPr>
            <a:lstStyle/>
            <a:p>
              <a:pPr algn="ctr"/>
              <a:r>
                <a:rPr lang="fr-FR" sz="3200" b="1" cap="none" spc="0" dirty="0">
                  <a:ln w="0"/>
                  <a:solidFill>
                    <a:schemeClr val="bg1">
                      <a:lumMod val="95000"/>
                    </a:schemeClr>
                  </a:solidFill>
                  <a:effectLst>
                    <a:outerShdw blurRad="38100" dist="19050" dir="2700000" algn="tl" rotWithShape="0">
                      <a:schemeClr val="dk1">
                        <a:alpha val="40000"/>
                      </a:schemeClr>
                    </a:outerShdw>
                  </a:effectLst>
                </a:rPr>
                <a:t>Y</a:t>
              </a:r>
            </a:p>
          </p:txBody>
        </p:sp>
        <p:sp>
          <p:nvSpPr>
            <p:cNvPr id="13" name="Rectangle 12">
              <a:extLst>
                <a:ext uri="{FF2B5EF4-FFF2-40B4-BE49-F238E27FC236}">
                  <a16:creationId xmlns:a16="http://schemas.microsoft.com/office/drawing/2014/main" id="{F713E7B5-185C-4B41-9F72-E2A9F9E8AD28}"/>
                </a:ext>
              </a:extLst>
            </p:cNvPr>
            <p:cNvSpPr/>
            <p:nvPr/>
          </p:nvSpPr>
          <p:spPr>
            <a:xfrm rot="1929475">
              <a:off x="7023119" y="4372847"/>
              <a:ext cx="733497" cy="584775"/>
            </a:xfrm>
            <a:prstGeom prst="rect">
              <a:avLst/>
            </a:prstGeom>
            <a:noFill/>
          </p:spPr>
          <p:txBody>
            <a:bodyPr wrap="square" lIns="91440" tIns="45720" rIns="91440" bIns="45720">
              <a:spAutoFit/>
            </a:bodyPr>
            <a:lstStyle/>
            <a:p>
              <a:pPr algn="ctr"/>
              <a:r>
                <a:rPr lang="fr-FR" sz="3200" b="1" cap="none" spc="0" dirty="0">
                  <a:ln w="0"/>
                  <a:solidFill>
                    <a:schemeClr val="bg1">
                      <a:lumMod val="95000"/>
                    </a:schemeClr>
                  </a:solidFill>
                  <a:effectLst>
                    <a:outerShdw blurRad="38100" dist="19050" dir="2700000" algn="tl" rotWithShape="0">
                      <a:schemeClr val="dk1">
                        <a:alpha val="40000"/>
                      </a:schemeClr>
                    </a:outerShdw>
                  </a:effectLst>
                </a:rPr>
                <a:t>Y</a:t>
              </a:r>
            </a:p>
          </p:txBody>
        </p:sp>
        <p:sp>
          <p:nvSpPr>
            <p:cNvPr id="14" name="Rectangle 13">
              <a:extLst>
                <a:ext uri="{FF2B5EF4-FFF2-40B4-BE49-F238E27FC236}">
                  <a16:creationId xmlns:a16="http://schemas.microsoft.com/office/drawing/2014/main" id="{D4595720-F6A9-45E0-943C-C8DC9FA3EF2C}"/>
                </a:ext>
              </a:extLst>
            </p:cNvPr>
            <p:cNvSpPr/>
            <p:nvPr/>
          </p:nvSpPr>
          <p:spPr>
            <a:xfrm rot="5457157">
              <a:off x="7345033" y="4625023"/>
              <a:ext cx="733497" cy="584775"/>
            </a:xfrm>
            <a:prstGeom prst="rect">
              <a:avLst/>
            </a:prstGeom>
            <a:noFill/>
          </p:spPr>
          <p:txBody>
            <a:bodyPr wrap="square" lIns="91440" tIns="45720" rIns="91440" bIns="45720">
              <a:spAutoFit/>
            </a:bodyPr>
            <a:lstStyle/>
            <a:p>
              <a:pPr algn="ctr"/>
              <a:r>
                <a:rPr lang="fr-FR" sz="3200" b="1" cap="none" spc="0" dirty="0">
                  <a:ln w="0"/>
                  <a:solidFill>
                    <a:schemeClr val="bg1">
                      <a:lumMod val="95000"/>
                    </a:schemeClr>
                  </a:solidFill>
                  <a:effectLst>
                    <a:outerShdw blurRad="38100" dist="19050" dir="2700000" algn="tl" rotWithShape="0">
                      <a:schemeClr val="dk1">
                        <a:alpha val="40000"/>
                      </a:schemeClr>
                    </a:outerShdw>
                  </a:effectLst>
                </a:rPr>
                <a:t>Y</a:t>
              </a:r>
            </a:p>
          </p:txBody>
        </p:sp>
      </p:grpSp>
    </p:spTree>
    <p:extLst>
      <p:ext uri="{BB962C8B-B14F-4D97-AF65-F5344CB8AC3E}">
        <p14:creationId xmlns:p14="http://schemas.microsoft.com/office/powerpoint/2010/main" val="27650198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3FCF5970-8725-4269-A0F8-C452478BEC71}"/>
              </a:ext>
            </a:extLst>
          </p:cNvPr>
          <p:cNvPicPr>
            <a:picLocks noChangeAspect="1"/>
          </p:cNvPicPr>
          <p:nvPr/>
        </p:nvPicPr>
        <p:blipFill>
          <a:blip r:embed="rId3"/>
          <a:stretch>
            <a:fillRect/>
          </a:stretch>
        </p:blipFill>
        <p:spPr>
          <a:xfrm>
            <a:off x="5285740" y="3725862"/>
            <a:ext cx="3858260" cy="1417638"/>
          </a:xfrm>
          <a:prstGeom prst="rect">
            <a:avLst/>
          </a:prstGeom>
        </p:spPr>
      </p:pic>
      <p:pic>
        <p:nvPicPr>
          <p:cNvPr id="4" name="Image 3">
            <a:extLst>
              <a:ext uri="{FF2B5EF4-FFF2-40B4-BE49-F238E27FC236}">
                <a16:creationId xmlns:a16="http://schemas.microsoft.com/office/drawing/2014/main" id="{FB55CBA4-3413-421F-B5FD-8D122F1E6EB7}"/>
              </a:ext>
            </a:extLst>
          </p:cNvPr>
          <p:cNvPicPr>
            <a:picLocks noChangeAspect="1"/>
          </p:cNvPicPr>
          <p:nvPr/>
        </p:nvPicPr>
        <p:blipFill>
          <a:blip r:embed="rId4"/>
          <a:stretch>
            <a:fillRect/>
          </a:stretch>
        </p:blipFill>
        <p:spPr>
          <a:xfrm>
            <a:off x="5285740" y="0"/>
            <a:ext cx="3858260" cy="1526345"/>
          </a:xfrm>
          <a:prstGeom prst="rect">
            <a:avLst/>
          </a:prstGeom>
        </p:spPr>
      </p:pic>
      <p:sp>
        <p:nvSpPr>
          <p:cNvPr id="2" name="Titre 1">
            <a:extLst>
              <a:ext uri="{FF2B5EF4-FFF2-40B4-BE49-F238E27FC236}">
                <a16:creationId xmlns:a16="http://schemas.microsoft.com/office/drawing/2014/main" id="{E7DB5F9E-A740-46BB-8F06-C19073F6B026}"/>
              </a:ext>
            </a:extLst>
          </p:cNvPr>
          <p:cNvSpPr>
            <a:spLocks noGrp="1"/>
          </p:cNvSpPr>
          <p:nvPr>
            <p:ph type="title"/>
          </p:nvPr>
        </p:nvSpPr>
        <p:spPr/>
        <p:txBody>
          <a:bodyPr/>
          <a:lstStyle/>
          <a:p>
            <a:r>
              <a:rPr lang="fr-FR" b="1" dirty="0"/>
              <a:t>Vers un test salivaire ? </a:t>
            </a:r>
          </a:p>
        </p:txBody>
      </p:sp>
      <p:sp>
        <p:nvSpPr>
          <p:cNvPr id="3" name="Espace réservé du texte 2">
            <a:extLst>
              <a:ext uri="{FF2B5EF4-FFF2-40B4-BE49-F238E27FC236}">
                <a16:creationId xmlns:a16="http://schemas.microsoft.com/office/drawing/2014/main" id="{38C4898A-16F7-4F17-A2B5-18C5D682EAE4}"/>
              </a:ext>
            </a:extLst>
          </p:cNvPr>
          <p:cNvSpPr>
            <a:spLocks noGrp="1"/>
          </p:cNvSpPr>
          <p:nvPr>
            <p:ph type="body" idx="1"/>
          </p:nvPr>
        </p:nvSpPr>
        <p:spPr/>
        <p:txBody>
          <a:bodyPr/>
          <a:lstStyle/>
          <a:p>
            <a:r>
              <a:rPr lang="fr-FR" dirty="0">
                <a:hlinkClick r:id="rId5"/>
              </a:rPr>
              <a:t>https://doi.org/10.1101/2020.04.16.20067835</a:t>
            </a:r>
            <a:r>
              <a:rPr lang="fr-FR" dirty="0"/>
              <a:t> </a:t>
            </a:r>
          </a:p>
          <a:p>
            <a:r>
              <a:rPr lang="fr-FR" b="1" dirty="0">
                <a:solidFill>
                  <a:srgbClr val="00B050"/>
                </a:solidFill>
              </a:rPr>
              <a:t>Etude comparant le test nasopharyngé au test salivaire </a:t>
            </a:r>
            <a:r>
              <a:rPr lang="fr-FR" dirty="0"/>
              <a:t>:</a:t>
            </a:r>
          </a:p>
          <a:p>
            <a:pPr lvl="1">
              <a:lnSpc>
                <a:spcPct val="100000"/>
              </a:lnSpc>
              <a:spcBef>
                <a:spcPts val="0"/>
              </a:spcBef>
            </a:pPr>
            <a:r>
              <a:rPr lang="fr-FR" dirty="0"/>
              <a:t>Approuvée par un comité d’éthique</a:t>
            </a:r>
          </a:p>
          <a:p>
            <a:pPr lvl="1">
              <a:lnSpc>
                <a:spcPct val="100000"/>
              </a:lnSpc>
              <a:spcBef>
                <a:spcPts val="0"/>
              </a:spcBef>
            </a:pPr>
            <a:r>
              <a:rPr lang="fr-FR" dirty="0"/>
              <a:t>Patients hospitalisés (COVID19+ confirmés, autres causes exclues, &gt;18 ans) ET soignants travaillant en service COVID+ (asymptomatiques) du CHU de </a:t>
            </a:r>
            <a:r>
              <a:rPr lang="fr-FR" i="1" dirty="0"/>
              <a:t>Yale </a:t>
            </a:r>
            <a:r>
              <a:rPr lang="fr-FR" i="1" dirty="0" err="1"/>
              <a:t>University</a:t>
            </a:r>
            <a:endParaRPr lang="fr-FR" i="1" dirty="0"/>
          </a:p>
          <a:p>
            <a:pPr lvl="2">
              <a:lnSpc>
                <a:spcPct val="100000"/>
              </a:lnSpc>
              <a:spcBef>
                <a:spcPts val="0"/>
              </a:spcBef>
            </a:pPr>
            <a:r>
              <a:rPr lang="fr-FR" dirty="0"/>
              <a:t>Patients (n = 44 dont 19 en soins intensifs, 10 ventilation mécanique, 2 décès) : tests nasopharyngé + salivaire (crachats en pot stérile) tous les 3 jours pendant leur hospitalisation. </a:t>
            </a:r>
          </a:p>
          <a:p>
            <a:pPr lvl="2">
              <a:lnSpc>
                <a:spcPct val="100000"/>
              </a:lnSpc>
              <a:spcBef>
                <a:spcPts val="0"/>
              </a:spcBef>
            </a:pPr>
            <a:r>
              <a:rPr lang="fr-FR" dirty="0"/>
              <a:t>Soignants (n = 98) : auto-prélèvement salivaire tous les 3 jours pendant 2 semaines </a:t>
            </a:r>
          </a:p>
          <a:p>
            <a:pPr>
              <a:lnSpc>
                <a:spcPct val="100000"/>
              </a:lnSpc>
            </a:pPr>
            <a:r>
              <a:rPr lang="fr-FR" sz="1400" i="1" dirty="0"/>
              <a:t>L’analyse des seuls prélèvements de patients hospitalisés positifs salivaires et nasopharyngés associés (n = 36) retrouve </a:t>
            </a:r>
            <a:r>
              <a:rPr lang="fr-FR" sz="1400" b="1" i="1" dirty="0">
                <a:solidFill>
                  <a:srgbClr val="00B050"/>
                </a:solidFill>
              </a:rPr>
              <a:t>une concentration de virus 5 fois plus élevée dans la salive</a:t>
            </a:r>
            <a:r>
              <a:rPr lang="fr-FR" sz="1400" i="1" dirty="0"/>
              <a:t>. </a:t>
            </a:r>
            <a:br>
              <a:rPr lang="fr-FR" sz="1400" i="1" dirty="0"/>
            </a:br>
            <a:r>
              <a:rPr lang="fr-FR" sz="1400" i="1" dirty="0"/>
              <a:t>De plus, le virus est détecté dans la salive malgré un</a:t>
            </a:r>
            <a:br>
              <a:rPr lang="fr-FR" sz="1400" i="1" dirty="0"/>
            </a:br>
            <a:r>
              <a:rPr lang="fr-FR" sz="1400" i="1" dirty="0"/>
              <a:t>test nasopharyngé négatif pour 21% des cas (8), </a:t>
            </a:r>
            <a:br>
              <a:rPr lang="fr-FR" sz="1400" i="1" dirty="0"/>
            </a:br>
            <a:r>
              <a:rPr lang="fr-FR" sz="1400" i="1" dirty="0"/>
              <a:t>l’inverse n’étant observé que dans 8% des cas (3). </a:t>
            </a:r>
          </a:p>
        </p:txBody>
      </p:sp>
      <p:sp>
        <p:nvSpPr>
          <p:cNvPr id="6" name="Rectangle 5">
            <a:extLst>
              <a:ext uri="{FF2B5EF4-FFF2-40B4-BE49-F238E27FC236}">
                <a16:creationId xmlns:a16="http://schemas.microsoft.com/office/drawing/2014/main" id="{38199C8A-A0C9-4F3B-860A-51689231B3FC}"/>
              </a:ext>
            </a:extLst>
          </p:cNvPr>
          <p:cNvSpPr/>
          <p:nvPr/>
        </p:nvSpPr>
        <p:spPr>
          <a:xfrm>
            <a:off x="70339" y="4434681"/>
            <a:ext cx="4572000" cy="630942"/>
          </a:xfrm>
          <a:prstGeom prst="rect">
            <a:avLst/>
          </a:prstGeom>
        </p:spPr>
        <p:txBody>
          <a:bodyPr>
            <a:spAutoFit/>
          </a:bodyPr>
          <a:lstStyle/>
          <a:p>
            <a:r>
              <a:rPr lang="fr-FR" dirty="0">
                <a:solidFill>
                  <a:schemeClr val="dk2"/>
                </a:solidFill>
              </a:rPr>
              <a:t>Vers un test salivaire français (CNRS) ? </a:t>
            </a:r>
            <a:r>
              <a:rPr lang="fr-FR" sz="1050" dirty="0">
                <a:hlinkClick r:id="rId6"/>
              </a:rPr>
              <a:t>http://www.cnrs.fr/fr/covid-19-lancement-dune-etude-clinique-pour-un-test-salivaire-de-depistage-rapide</a:t>
            </a:r>
            <a:endParaRPr lang="fr-FR" dirty="0"/>
          </a:p>
        </p:txBody>
      </p:sp>
      <p:pic>
        <p:nvPicPr>
          <p:cNvPr id="7" name="Image 6">
            <a:extLst>
              <a:ext uri="{FF2B5EF4-FFF2-40B4-BE49-F238E27FC236}">
                <a16:creationId xmlns:a16="http://schemas.microsoft.com/office/drawing/2014/main" id="{0A3F1906-DF54-46FD-9B6D-D791E9C821A9}"/>
              </a:ext>
            </a:extLst>
          </p:cNvPr>
          <p:cNvPicPr>
            <a:picLocks noChangeAspect="1"/>
          </p:cNvPicPr>
          <p:nvPr/>
        </p:nvPicPr>
        <p:blipFill>
          <a:blip r:embed="rId7"/>
          <a:stretch>
            <a:fillRect/>
          </a:stretch>
        </p:blipFill>
        <p:spPr>
          <a:xfrm>
            <a:off x="335301" y="2340751"/>
            <a:ext cx="468718" cy="461998"/>
          </a:xfrm>
          <a:prstGeom prst="rect">
            <a:avLst/>
          </a:prstGeom>
        </p:spPr>
      </p:pic>
    </p:spTree>
    <p:extLst>
      <p:ext uri="{BB962C8B-B14F-4D97-AF65-F5344CB8AC3E}">
        <p14:creationId xmlns:p14="http://schemas.microsoft.com/office/powerpoint/2010/main" val="1074219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6ABAB9-3350-4C37-9D4E-50425260721F}"/>
              </a:ext>
            </a:extLst>
          </p:cNvPr>
          <p:cNvSpPr>
            <a:spLocks noGrp="1"/>
          </p:cNvSpPr>
          <p:nvPr>
            <p:ph type="title"/>
          </p:nvPr>
        </p:nvSpPr>
        <p:spPr/>
        <p:txBody>
          <a:bodyPr/>
          <a:lstStyle/>
          <a:p>
            <a:r>
              <a:rPr lang="fr-FR" b="1" dirty="0"/>
              <a:t>Protéger son petit chat ?</a:t>
            </a:r>
          </a:p>
        </p:txBody>
      </p:sp>
      <p:sp>
        <p:nvSpPr>
          <p:cNvPr id="3" name="Espace réservé du texte 2">
            <a:extLst>
              <a:ext uri="{FF2B5EF4-FFF2-40B4-BE49-F238E27FC236}">
                <a16:creationId xmlns:a16="http://schemas.microsoft.com/office/drawing/2014/main" id="{295AA5D9-8DA3-438B-A19C-8DCB02FEB2D8}"/>
              </a:ext>
            </a:extLst>
          </p:cNvPr>
          <p:cNvSpPr>
            <a:spLocks noGrp="1"/>
          </p:cNvSpPr>
          <p:nvPr>
            <p:ph type="body" idx="1"/>
          </p:nvPr>
        </p:nvSpPr>
        <p:spPr/>
        <p:txBody>
          <a:bodyPr/>
          <a:lstStyle/>
          <a:p>
            <a:r>
              <a:rPr lang="fr-FR" dirty="0">
                <a:hlinkClick r:id="rId2"/>
              </a:rPr>
              <a:t>https://www.huffingtonpost.fr/entry/chat-contamine-coronavirus-pres-de-paris-une-premiere-en-france_fr_5ead45b1c5b6937718cffd8b?ncid=tweetlnkfrhpmg00000001</a:t>
            </a:r>
            <a:endParaRPr lang="fr-FR" dirty="0"/>
          </a:p>
          <a:p>
            <a:r>
              <a:rPr lang="fr-FR" dirty="0"/>
              <a:t>4 cas de chats COVID19+ dans le monde (avec signes cliniques) : </a:t>
            </a:r>
          </a:p>
          <a:p>
            <a:pPr lvl="1">
              <a:lnSpc>
                <a:spcPct val="100000"/>
              </a:lnSpc>
              <a:spcBef>
                <a:spcPts val="0"/>
              </a:spcBef>
            </a:pPr>
            <a:r>
              <a:rPr lang="fr-FR" dirty="0"/>
              <a:t>2 à New-York</a:t>
            </a:r>
          </a:p>
          <a:p>
            <a:pPr lvl="1">
              <a:lnSpc>
                <a:spcPct val="100000"/>
              </a:lnSpc>
              <a:spcBef>
                <a:spcPts val="0"/>
              </a:spcBef>
            </a:pPr>
            <a:r>
              <a:rPr lang="fr-FR" dirty="0"/>
              <a:t>1 en Belgique</a:t>
            </a:r>
          </a:p>
          <a:p>
            <a:pPr lvl="1">
              <a:lnSpc>
                <a:spcPct val="100000"/>
              </a:lnSpc>
              <a:spcBef>
                <a:spcPts val="0"/>
              </a:spcBef>
            </a:pPr>
            <a:r>
              <a:rPr lang="fr-FR" dirty="0"/>
              <a:t>1 en France</a:t>
            </a:r>
          </a:p>
          <a:p>
            <a:r>
              <a:rPr lang="fr-FR" b="1" dirty="0">
                <a:solidFill>
                  <a:srgbClr val="FF0000"/>
                </a:solidFill>
              </a:rPr>
              <a:t>Phénomène très </a:t>
            </a:r>
            <a:r>
              <a:rPr lang="fr-FR" b="1" dirty="0" err="1">
                <a:solidFill>
                  <a:srgbClr val="FF0000"/>
                </a:solidFill>
              </a:rPr>
              <a:t>très</a:t>
            </a:r>
            <a:r>
              <a:rPr lang="fr-FR" b="1" dirty="0">
                <a:solidFill>
                  <a:srgbClr val="FF0000"/>
                </a:solidFill>
              </a:rPr>
              <a:t> rare +++</a:t>
            </a:r>
          </a:p>
        </p:txBody>
      </p:sp>
      <p:pic>
        <p:nvPicPr>
          <p:cNvPr id="2050" name="Picture 2" descr="Cat Mask Stock Photos - Download 3,888 Royalty Free Photos">
            <a:extLst>
              <a:ext uri="{FF2B5EF4-FFF2-40B4-BE49-F238E27FC236}">
                <a16:creationId xmlns:a16="http://schemas.microsoft.com/office/drawing/2014/main" id="{332FEBBD-598D-4309-B65A-4F1A7159D0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5315" y="2571750"/>
            <a:ext cx="3456985" cy="229889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 name="Image 5">
            <a:extLst>
              <a:ext uri="{FF2B5EF4-FFF2-40B4-BE49-F238E27FC236}">
                <a16:creationId xmlns:a16="http://schemas.microsoft.com/office/drawing/2014/main" id="{BE5DFA98-5CAB-4BDA-BF3D-E4BFD24F709A}"/>
              </a:ext>
            </a:extLst>
          </p:cNvPr>
          <p:cNvPicPr>
            <a:picLocks noChangeAspect="1"/>
          </p:cNvPicPr>
          <p:nvPr/>
        </p:nvPicPr>
        <p:blipFill>
          <a:blip r:embed="rId4"/>
          <a:stretch>
            <a:fillRect/>
          </a:stretch>
        </p:blipFill>
        <p:spPr>
          <a:xfrm>
            <a:off x="1522090" y="4061627"/>
            <a:ext cx="528567" cy="520989"/>
          </a:xfrm>
          <a:prstGeom prst="rect">
            <a:avLst/>
          </a:prstGeom>
        </p:spPr>
      </p:pic>
      <p:pic>
        <p:nvPicPr>
          <p:cNvPr id="7" name="Image 6">
            <a:extLst>
              <a:ext uri="{FF2B5EF4-FFF2-40B4-BE49-F238E27FC236}">
                <a16:creationId xmlns:a16="http://schemas.microsoft.com/office/drawing/2014/main" id="{0E240F9B-8EC9-4966-B1BE-71870174A720}"/>
              </a:ext>
            </a:extLst>
          </p:cNvPr>
          <p:cNvPicPr>
            <a:picLocks noChangeAspect="1"/>
          </p:cNvPicPr>
          <p:nvPr/>
        </p:nvPicPr>
        <p:blipFill>
          <a:blip r:embed="rId4"/>
          <a:stretch>
            <a:fillRect/>
          </a:stretch>
        </p:blipFill>
        <p:spPr>
          <a:xfrm>
            <a:off x="993523" y="4061627"/>
            <a:ext cx="528567" cy="520989"/>
          </a:xfrm>
          <a:prstGeom prst="rect">
            <a:avLst/>
          </a:prstGeom>
        </p:spPr>
      </p:pic>
      <p:pic>
        <p:nvPicPr>
          <p:cNvPr id="8" name="Image 7">
            <a:extLst>
              <a:ext uri="{FF2B5EF4-FFF2-40B4-BE49-F238E27FC236}">
                <a16:creationId xmlns:a16="http://schemas.microsoft.com/office/drawing/2014/main" id="{568E6EC3-B666-4302-ABE5-BE41EC01194A}"/>
              </a:ext>
            </a:extLst>
          </p:cNvPr>
          <p:cNvPicPr>
            <a:picLocks noChangeAspect="1"/>
          </p:cNvPicPr>
          <p:nvPr/>
        </p:nvPicPr>
        <p:blipFill>
          <a:blip r:embed="rId4"/>
          <a:stretch>
            <a:fillRect/>
          </a:stretch>
        </p:blipFill>
        <p:spPr>
          <a:xfrm>
            <a:off x="495211" y="4062269"/>
            <a:ext cx="528567" cy="520989"/>
          </a:xfrm>
          <a:prstGeom prst="rect">
            <a:avLst/>
          </a:prstGeom>
        </p:spPr>
      </p:pic>
      <p:pic>
        <p:nvPicPr>
          <p:cNvPr id="9" name="Image 8">
            <a:extLst>
              <a:ext uri="{FF2B5EF4-FFF2-40B4-BE49-F238E27FC236}">
                <a16:creationId xmlns:a16="http://schemas.microsoft.com/office/drawing/2014/main" id="{E1A9EF7E-042E-4A8C-8512-7270844BEB4C}"/>
              </a:ext>
            </a:extLst>
          </p:cNvPr>
          <p:cNvPicPr>
            <a:picLocks noChangeAspect="1"/>
          </p:cNvPicPr>
          <p:nvPr/>
        </p:nvPicPr>
        <p:blipFill>
          <a:blip r:embed="rId4"/>
          <a:stretch>
            <a:fillRect/>
          </a:stretch>
        </p:blipFill>
        <p:spPr>
          <a:xfrm>
            <a:off x="-3101" y="4061627"/>
            <a:ext cx="528567" cy="520989"/>
          </a:xfrm>
          <a:prstGeom prst="rect">
            <a:avLst/>
          </a:prstGeom>
        </p:spPr>
      </p:pic>
      <p:pic>
        <p:nvPicPr>
          <p:cNvPr id="11" name="Image 10">
            <a:extLst>
              <a:ext uri="{FF2B5EF4-FFF2-40B4-BE49-F238E27FC236}">
                <a16:creationId xmlns:a16="http://schemas.microsoft.com/office/drawing/2014/main" id="{F53A2B9C-E766-4876-B666-C96D5A1F11DD}"/>
              </a:ext>
            </a:extLst>
          </p:cNvPr>
          <p:cNvPicPr>
            <a:picLocks noChangeAspect="1"/>
          </p:cNvPicPr>
          <p:nvPr/>
        </p:nvPicPr>
        <p:blipFill>
          <a:blip r:embed="rId4"/>
          <a:stretch>
            <a:fillRect/>
          </a:stretch>
        </p:blipFill>
        <p:spPr>
          <a:xfrm>
            <a:off x="258612" y="3540317"/>
            <a:ext cx="528567" cy="520989"/>
          </a:xfrm>
          <a:prstGeom prst="rect">
            <a:avLst/>
          </a:prstGeom>
        </p:spPr>
      </p:pic>
      <p:pic>
        <p:nvPicPr>
          <p:cNvPr id="12" name="Image 11">
            <a:extLst>
              <a:ext uri="{FF2B5EF4-FFF2-40B4-BE49-F238E27FC236}">
                <a16:creationId xmlns:a16="http://schemas.microsoft.com/office/drawing/2014/main" id="{46897A9F-8E06-4613-8C1E-D160A95CD654}"/>
              </a:ext>
            </a:extLst>
          </p:cNvPr>
          <p:cNvPicPr>
            <a:picLocks noChangeAspect="1"/>
          </p:cNvPicPr>
          <p:nvPr/>
        </p:nvPicPr>
        <p:blipFill>
          <a:blip r:embed="rId4"/>
          <a:stretch>
            <a:fillRect/>
          </a:stretch>
        </p:blipFill>
        <p:spPr>
          <a:xfrm>
            <a:off x="258612" y="4528769"/>
            <a:ext cx="528567" cy="520989"/>
          </a:xfrm>
          <a:prstGeom prst="rect">
            <a:avLst/>
          </a:prstGeom>
        </p:spPr>
      </p:pic>
      <p:pic>
        <p:nvPicPr>
          <p:cNvPr id="13" name="Image 12">
            <a:extLst>
              <a:ext uri="{FF2B5EF4-FFF2-40B4-BE49-F238E27FC236}">
                <a16:creationId xmlns:a16="http://schemas.microsoft.com/office/drawing/2014/main" id="{EF62BE16-6B8E-4809-9480-D1EE7DFFF0E2}"/>
              </a:ext>
            </a:extLst>
          </p:cNvPr>
          <p:cNvPicPr>
            <a:picLocks noChangeAspect="1"/>
          </p:cNvPicPr>
          <p:nvPr/>
        </p:nvPicPr>
        <p:blipFill>
          <a:blip r:embed="rId4"/>
          <a:stretch>
            <a:fillRect/>
          </a:stretch>
        </p:blipFill>
        <p:spPr>
          <a:xfrm>
            <a:off x="4640404" y="3540317"/>
            <a:ext cx="174674" cy="172170"/>
          </a:xfrm>
          <a:prstGeom prst="rect">
            <a:avLst/>
          </a:prstGeom>
        </p:spPr>
      </p:pic>
      <p:pic>
        <p:nvPicPr>
          <p:cNvPr id="14" name="Image 13">
            <a:extLst>
              <a:ext uri="{FF2B5EF4-FFF2-40B4-BE49-F238E27FC236}">
                <a16:creationId xmlns:a16="http://schemas.microsoft.com/office/drawing/2014/main" id="{5A64524A-2776-4E8F-B5DD-C41FDA400A60}"/>
              </a:ext>
            </a:extLst>
          </p:cNvPr>
          <p:cNvPicPr>
            <a:picLocks noChangeAspect="1"/>
          </p:cNvPicPr>
          <p:nvPr/>
        </p:nvPicPr>
        <p:blipFill>
          <a:blip r:embed="rId4"/>
          <a:stretch>
            <a:fillRect/>
          </a:stretch>
        </p:blipFill>
        <p:spPr>
          <a:xfrm>
            <a:off x="2511433" y="4017292"/>
            <a:ext cx="174674" cy="172170"/>
          </a:xfrm>
          <a:prstGeom prst="rect">
            <a:avLst/>
          </a:prstGeom>
        </p:spPr>
      </p:pic>
      <p:pic>
        <p:nvPicPr>
          <p:cNvPr id="15" name="Image 14">
            <a:extLst>
              <a:ext uri="{FF2B5EF4-FFF2-40B4-BE49-F238E27FC236}">
                <a16:creationId xmlns:a16="http://schemas.microsoft.com/office/drawing/2014/main" id="{1A797F81-F6C0-42DD-B759-5EB182F2E6D2}"/>
              </a:ext>
            </a:extLst>
          </p:cNvPr>
          <p:cNvPicPr>
            <a:picLocks noChangeAspect="1"/>
          </p:cNvPicPr>
          <p:nvPr/>
        </p:nvPicPr>
        <p:blipFill>
          <a:blip r:embed="rId4"/>
          <a:stretch>
            <a:fillRect/>
          </a:stretch>
        </p:blipFill>
        <p:spPr>
          <a:xfrm>
            <a:off x="3712986" y="4526305"/>
            <a:ext cx="174674" cy="172170"/>
          </a:xfrm>
          <a:prstGeom prst="rect">
            <a:avLst/>
          </a:prstGeom>
        </p:spPr>
      </p:pic>
    </p:spTree>
    <p:extLst>
      <p:ext uri="{BB962C8B-B14F-4D97-AF65-F5344CB8AC3E}">
        <p14:creationId xmlns:p14="http://schemas.microsoft.com/office/powerpoint/2010/main" val="24862473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BC8C27-29F1-4F18-8445-06C58BACDC5E}"/>
              </a:ext>
            </a:extLst>
          </p:cNvPr>
          <p:cNvSpPr>
            <a:spLocks noGrp="1"/>
          </p:cNvSpPr>
          <p:nvPr>
            <p:ph type="title"/>
          </p:nvPr>
        </p:nvSpPr>
        <p:spPr/>
        <p:txBody>
          <a:bodyPr/>
          <a:lstStyle/>
          <a:p>
            <a:r>
              <a:rPr lang="fr-FR" b="1" dirty="0"/>
              <a:t>COVID19, Kawasaki et enfants : qu’en penser ?</a:t>
            </a:r>
          </a:p>
        </p:txBody>
      </p:sp>
      <p:sp>
        <p:nvSpPr>
          <p:cNvPr id="3" name="Espace réservé du texte 2">
            <a:extLst>
              <a:ext uri="{FF2B5EF4-FFF2-40B4-BE49-F238E27FC236}">
                <a16:creationId xmlns:a16="http://schemas.microsoft.com/office/drawing/2014/main" id="{6A3C793B-282B-4A67-ADBF-0E06D9E3AC3C}"/>
              </a:ext>
            </a:extLst>
          </p:cNvPr>
          <p:cNvSpPr>
            <a:spLocks noGrp="1"/>
          </p:cNvSpPr>
          <p:nvPr>
            <p:ph type="body" idx="1"/>
          </p:nvPr>
        </p:nvSpPr>
        <p:spPr/>
        <p:txBody>
          <a:bodyPr/>
          <a:lstStyle/>
          <a:p>
            <a:r>
              <a:rPr lang="fr-FR" sz="1600" b="1" i="1" dirty="0"/>
              <a:t>JAMA</a:t>
            </a:r>
            <a:r>
              <a:rPr lang="fr-FR" sz="1600" b="1" dirty="0"/>
              <a:t>, 24 Février 2020 </a:t>
            </a:r>
            <a:r>
              <a:rPr lang="fr-FR" sz="1100" dirty="0"/>
              <a:t>(doi:10.1001/jama.2020.2648) </a:t>
            </a:r>
            <a:r>
              <a:rPr lang="fr-FR" sz="1600" dirty="0"/>
              <a:t>: sur les 72.314 premiers cas confirmés en Chine 2% d’enfants &lt; 19 ans, aucun décès chez &lt; 9 ans. Rares complications. Enfants &lt; 1 an sont peu touchés ou pas symptomatiques. Possibles vecteurs. </a:t>
            </a:r>
          </a:p>
          <a:p>
            <a:r>
              <a:rPr lang="fr-FR" sz="1600" b="1" i="1" dirty="0"/>
              <a:t>The </a:t>
            </a:r>
            <a:r>
              <a:rPr lang="fr-FR" sz="1600" b="1" i="1" dirty="0" err="1"/>
              <a:t>Pediatric</a:t>
            </a:r>
            <a:r>
              <a:rPr lang="fr-FR" sz="1600" b="1" i="1" dirty="0"/>
              <a:t> </a:t>
            </a:r>
            <a:r>
              <a:rPr lang="fr-FR" sz="1600" b="1" i="1" dirty="0" err="1"/>
              <a:t>Infectious</a:t>
            </a:r>
            <a:r>
              <a:rPr lang="fr-FR" sz="1600" b="1" i="1" dirty="0"/>
              <a:t> </a:t>
            </a:r>
            <a:r>
              <a:rPr lang="fr-FR" sz="1600" b="1" i="1" dirty="0" err="1"/>
              <a:t>Disease</a:t>
            </a:r>
            <a:r>
              <a:rPr lang="fr-FR" sz="1600" b="1" dirty="0"/>
              <a:t>, Mai 2020</a:t>
            </a:r>
            <a:r>
              <a:rPr lang="fr-FR" sz="1600" dirty="0"/>
              <a:t> </a:t>
            </a:r>
            <a:r>
              <a:rPr lang="fr-FR" sz="1100" dirty="0"/>
              <a:t>(</a:t>
            </a:r>
            <a:r>
              <a:rPr lang="fr-FR" sz="1100" dirty="0" err="1"/>
              <a:t>doi</a:t>
            </a:r>
            <a:r>
              <a:rPr lang="fr-FR" sz="1100" dirty="0"/>
              <a:t>: 10.1097/INF.0000000000002660) </a:t>
            </a:r>
            <a:r>
              <a:rPr lang="fr-FR" sz="1600" dirty="0"/>
              <a:t>: </a:t>
            </a:r>
            <a:r>
              <a:rPr lang="fr-FR" sz="1600" dirty="0" err="1"/>
              <a:t>épidémio</a:t>
            </a:r>
            <a:r>
              <a:rPr lang="fr-FR" sz="1600" dirty="0"/>
              <a:t>, clinique, vont dans le sens de ces hypothèses. </a:t>
            </a:r>
          </a:p>
          <a:p>
            <a:r>
              <a:rPr lang="fr-FR" sz="1600" b="1" i="1" dirty="0" err="1"/>
              <a:t>Pediatrics</a:t>
            </a:r>
            <a:r>
              <a:rPr lang="fr-FR" sz="1600" b="1" dirty="0"/>
              <a:t>, Février 2020 </a:t>
            </a:r>
            <a:r>
              <a:rPr lang="fr-FR" sz="1100" dirty="0"/>
              <a:t>(DOI: 10.1542/peds.2020-0702) </a:t>
            </a:r>
            <a:r>
              <a:rPr lang="fr-FR" sz="1600" dirty="0"/>
              <a:t>: 2143 enfants chinois, 731 cas confirmés, 94 asymptomatiques, 94% peu sévère, 112 cas sévère (SDRA avec </a:t>
            </a:r>
            <a:r>
              <a:rPr lang="fr-FR" sz="1600" dirty="0" err="1"/>
              <a:t>sat</a:t>
            </a:r>
            <a:r>
              <a:rPr lang="fr-FR" sz="1600" dirty="0"/>
              <a:t> &lt; 92% dont 60% étaient &lt; 5 ans et 30% &lt; 1 an). 1 décès avait 14 ans. Comorbidités ?</a:t>
            </a:r>
          </a:p>
          <a:p>
            <a:r>
              <a:rPr lang="fr-FR" sz="1600" b="1" dirty="0"/>
              <a:t>Italie, 23 mars 2020</a:t>
            </a:r>
            <a:r>
              <a:rPr lang="fr-FR" sz="1600" dirty="0"/>
              <a:t> : sur 58.000 cas confirmés, 597 enfants &lt; 18 ans (1%), 11% hospitalisés, aucun en soins intensifs. </a:t>
            </a:r>
          </a:p>
          <a:p>
            <a:r>
              <a:rPr lang="fr-FR" sz="1600" b="1" dirty="0"/>
              <a:t>France, 5 Avril 2020 </a:t>
            </a:r>
            <a:r>
              <a:rPr lang="fr-FR" sz="1600" dirty="0"/>
              <a:t>: les moins de 15 ans représentent &lt; 1% des hospitalisation en réa, aucun décès. 1 adolescente de 16 ans décédée. </a:t>
            </a:r>
          </a:p>
          <a:p>
            <a:r>
              <a:rPr lang="fr-FR" sz="1600" b="1" dirty="0"/>
              <a:t>Alerte société française de pédiatrie </a:t>
            </a:r>
            <a:r>
              <a:rPr lang="fr-FR" sz="1600" dirty="0"/>
              <a:t>: Kawasaki, Myocardite (30-50% COVID+) ? </a:t>
            </a:r>
            <a:r>
              <a:rPr lang="fr-FR" sz="1200" dirty="0">
                <a:hlinkClick r:id="rId3"/>
              </a:rPr>
              <a:t>https://www.sfpediatrie.com/actualites/coronavirus-covid-19</a:t>
            </a:r>
            <a:endParaRPr lang="fr-FR" sz="1600" dirty="0"/>
          </a:p>
        </p:txBody>
      </p:sp>
      <p:pic>
        <p:nvPicPr>
          <p:cNvPr id="4" name="Image 3">
            <a:extLst>
              <a:ext uri="{FF2B5EF4-FFF2-40B4-BE49-F238E27FC236}">
                <a16:creationId xmlns:a16="http://schemas.microsoft.com/office/drawing/2014/main" id="{57DBFCCE-A252-4323-9E12-94D876015DE0}"/>
              </a:ext>
            </a:extLst>
          </p:cNvPr>
          <p:cNvPicPr>
            <a:picLocks noChangeAspect="1"/>
          </p:cNvPicPr>
          <p:nvPr/>
        </p:nvPicPr>
        <p:blipFill>
          <a:blip r:embed="rId4"/>
          <a:stretch>
            <a:fillRect/>
          </a:stretch>
        </p:blipFill>
        <p:spPr>
          <a:xfrm>
            <a:off x="47416" y="49780"/>
            <a:ext cx="528567" cy="520989"/>
          </a:xfrm>
          <a:prstGeom prst="rect">
            <a:avLst/>
          </a:prstGeom>
        </p:spPr>
      </p:pic>
    </p:spTree>
    <p:extLst>
      <p:ext uri="{BB962C8B-B14F-4D97-AF65-F5344CB8AC3E}">
        <p14:creationId xmlns:p14="http://schemas.microsoft.com/office/powerpoint/2010/main" val="37620033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E7BF12-2B53-4F1E-AD98-69D4208FA04E}"/>
              </a:ext>
            </a:extLst>
          </p:cNvPr>
          <p:cNvSpPr>
            <a:spLocks noGrp="1"/>
          </p:cNvSpPr>
          <p:nvPr>
            <p:ph type="title"/>
          </p:nvPr>
        </p:nvSpPr>
        <p:spPr/>
        <p:txBody>
          <a:bodyPr/>
          <a:lstStyle/>
          <a:p>
            <a:r>
              <a:rPr lang="fr-FR" b="1" i="1" dirty="0"/>
              <a:t>Kawasaki pour les nuls (comme moi)</a:t>
            </a:r>
          </a:p>
        </p:txBody>
      </p:sp>
      <p:sp>
        <p:nvSpPr>
          <p:cNvPr id="3" name="Espace réservé du texte 2">
            <a:extLst>
              <a:ext uri="{FF2B5EF4-FFF2-40B4-BE49-F238E27FC236}">
                <a16:creationId xmlns:a16="http://schemas.microsoft.com/office/drawing/2014/main" id="{CDA2F1DC-C400-4A36-97A9-1F4E2B07AA11}"/>
              </a:ext>
            </a:extLst>
          </p:cNvPr>
          <p:cNvSpPr>
            <a:spLocks noGrp="1"/>
          </p:cNvSpPr>
          <p:nvPr>
            <p:ph type="body" idx="1"/>
          </p:nvPr>
        </p:nvSpPr>
        <p:spPr/>
        <p:txBody>
          <a:bodyPr/>
          <a:lstStyle/>
          <a:p>
            <a:r>
              <a:rPr lang="fr-FR" sz="1600" b="1" dirty="0" err="1"/>
              <a:t>Orphanet</a:t>
            </a:r>
            <a:r>
              <a:rPr lang="fr-FR" sz="1600" b="1" dirty="0"/>
              <a:t> </a:t>
            </a:r>
            <a:r>
              <a:rPr lang="fr-FR" sz="1600" dirty="0"/>
              <a:t>(</a:t>
            </a:r>
            <a:r>
              <a:rPr lang="fr-FR" sz="1600" dirty="0">
                <a:hlinkClick r:id="rId2"/>
              </a:rPr>
              <a:t>https://www.orpha.net/consor/cgi-bin/OC_Exp.php?Lng=FR&amp;Expert=2331</a:t>
            </a:r>
            <a:r>
              <a:rPr lang="fr-FR" sz="1600" dirty="0"/>
              <a:t>) : maladie inflammatoire rare avec vascularite fébrile aiguë systémique touchant principalement les enfants. Artérite coronarienne aiguë associée à des anévrismes artériels coronariens pouvant engager le pronostic vital.</a:t>
            </a:r>
          </a:p>
          <a:p>
            <a:pPr lvl="1">
              <a:lnSpc>
                <a:spcPct val="100000"/>
              </a:lnSpc>
              <a:spcBef>
                <a:spcPts val="0"/>
              </a:spcBef>
            </a:pPr>
            <a:r>
              <a:rPr lang="fr-FR" sz="1200" b="1" dirty="0" err="1"/>
              <a:t>Epidémio</a:t>
            </a:r>
            <a:r>
              <a:rPr lang="fr-FR" sz="1200" b="1" dirty="0"/>
              <a:t> :</a:t>
            </a:r>
            <a:r>
              <a:rPr lang="fr-FR" sz="1200" dirty="0"/>
              <a:t> population asiatique +++, incidence annuelle 1/6.000 à 1/20.000 en Europe, cause la plus fréquente de maladie cardiaque acquise chez les enfants des pays développés. </a:t>
            </a:r>
          </a:p>
          <a:p>
            <a:pPr lvl="1">
              <a:lnSpc>
                <a:spcPct val="100000"/>
              </a:lnSpc>
              <a:spcBef>
                <a:spcPts val="0"/>
              </a:spcBef>
            </a:pPr>
            <a:r>
              <a:rPr lang="fr-FR" sz="1200" b="1" dirty="0"/>
              <a:t>Clinique : </a:t>
            </a:r>
            <a:r>
              <a:rPr lang="fr-FR" sz="1200" dirty="0"/>
              <a:t>âge médian 2 ans, </a:t>
            </a:r>
            <a:r>
              <a:rPr lang="fr-FR" sz="1200" b="1" dirty="0">
                <a:solidFill>
                  <a:srgbClr val="C00000"/>
                </a:solidFill>
              </a:rPr>
              <a:t>fièvre &gt; 39°C pendant &gt; 5 jours</a:t>
            </a:r>
            <a:r>
              <a:rPr lang="fr-FR" sz="1200" dirty="0"/>
              <a:t> sans traitement, irritabilité, </a:t>
            </a:r>
            <a:r>
              <a:rPr lang="fr-FR" sz="1200" b="1" dirty="0" err="1">
                <a:solidFill>
                  <a:srgbClr val="C00000"/>
                </a:solidFill>
              </a:rPr>
              <a:t>erythème</a:t>
            </a:r>
            <a:r>
              <a:rPr lang="fr-FR" sz="1200" b="1" dirty="0">
                <a:solidFill>
                  <a:srgbClr val="C00000"/>
                </a:solidFill>
              </a:rPr>
              <a:t> et œdème des paumes/plantes de pied desquamant après 2-3 semaines</a:t>
            </a:r>
            <a:r>
              <a:rPr lang="fr-FR" sz="1200" dirty="0"/>
              <a:t>, </a:t>
            </a:r>
            <a:r>
              <a:rPr lang="fr-FR" sz="1200" b="1" dirty="0">
                <a:solidFill>
                  <a:srgbClr val="C00000"/>
                </a:solidFill>
              </a:rPr>
              <a:t>éruption cutanée polymorphe </a:t>
            </a:r>
            <a:r>
              <a:rPr lang="fr-FR" sz="1200" dirty="0"/>
              <a:t>(</a:t>
            </a:r>
            <a:r>
              <a:rPr lang="fr-FR" sz="1200" dirty="0" err="1"/>
              <a:t>maculopapuleuse</a:t>
            </a:r>
            <a:r>
              <a:rPr lang="fr-FR" sz="1200" dirty="0"/>
              <a:t>, urticaire, scarlatiniforme), </a:t>
            </a:r>
            <a:r>
              <a:rPr lang="fr-FR" sz="1200" dirty="0" err="1"/>
              <a:t>lymphadénopathie</a:t>
            </a:r>
            <a:r>
              <a:rPr lang="fr-FR" sz="1200" dirty="0"/>
              <a:t> (cervicale souvent unilatérale), </a:t>
            </a:r>
            <a:r>
              <a:rPr lang="fr-FR" sz="1200" b="1" dirty="0">
                <a:solidFill>
                  <a:srgbClr val="C00000"/>
                </a:solidFill>
              </a:rPr>
              <a:t>conjonctivite </a:t>
            </a:r>
            <a:r>
              <a:rPr lang="fr-FR" sz="1200" dirty="0"/>
              <a:t>bilatérale, </a:t>
            </a:r>
            <a:r>
              <a:rPr lang="fr-FR" sz="1200" b="1" dirty="0">
                <a:solidFill>
                  <a:srgbClr val="C00000"/>
                </a:solidFill>
              </a:rPr>
              <a:t>atteinte des lèvres/bouche </a:t>
            </a:r>
            <a:r>
              <a:rPr lang="fr-FR" sz="1200" dirty="0"/>
              <a:t>(érythème, fissures) ; </a:t>
            </a:r>
            <a:r>
              <a:rPr lang="fr-FR" sz="1200" b="1" dirty="0">
                <a:solidFill>
                  <a:srgbClr val="C00000"/>
                </a:solidFill>
              </a:rPr>
              <a:t>anévrisme carotidien dans les 6 à 8 semaines </a:t>
            </a:r>
            <a:r>
              <a:rPr lang="fr-FR" sz="1200" dirty="0"/>
              <a:t>(30%) ; myocardite péricardique, régurgitation valvulaire, hépatite, diarrhée, douleurs abdominales, </a:t>
            </a:r>
            <a:r>
              <a:rPr lang="fr-FR" sz="1200" dirty="0" err="1"/>
              <a:t>hydrops</a:t>
            </a:r>
            <a:r>
              <a:rPr lang="fr-FR" sz="1200" dirty="0"/>
              <a:t> vésicule biliaire, arthralgie, arthrite, myalgie, méningite aseptique, surdité de perception, urétrite, pyurie stérile.</a:t>
            </a:r>
          </a:p>
          <a:p>
            <a:pPr lvl="1">
              <a:lnSpc>
                <a:spcPct val="100000"/>
              </a:lnSpc>
              <a:spcBef>
                <a:spcPts val="0"/>
              </a:spcBef>
            </a:pPr>
            <a:r>
              <a:rPr lang="fr-FR" sz="1200" b="1" dirty="0"/>
              <a:t>Etiologie : </a:t>
            </a:r>
            <a:r>
              <a:rPr lang="fr-FR" sz="1200" dirty="0"/>
              <a:t>inconnue, rôle de micro-organisme </a:t>
            </a:r>
            <a:r>
              <a:rPr lang="fr-FR" sz="1200" dirty="0" err="1"/>
              <a:t>superantigène</a:t>
            </a:r>
            <a:r>
              <a:rPr lang="fr-FR" sz="1200" dirty="0"/>
              <a:t>, génétique</a:t>
            </a:r>
          </a:p>
          <a:p>
            <a:pPr lvl="1">
              <a:lnSpc>
                <a:spcPct val="100000"/>
              </a:lnSpc>
              <a:spcBef>
                <a:spcPts val="0"/>
              </a:spcBef>
            </a:pPr>
            <a:r>
              <a:rPr lang="fr-FR" sz="1200" b="1" dirty="0"/>
              <a:t>Diagnostic :</a:t>
            </a:r>
            <a:r>
              <a:rPr lang="fr-FR" sz="1200" dirty="0"/>
              <a:t> clinique. Sur le plan biologique on trouble SIB, enzymes hépatiques élevées, thrombocytose. Nécessité d’une ETT. </a:t>
            </a:r>
          </a:p>
          <a:p>
            <a:pPr lvl="1">
              <a:lnSpc>
                <a:spcPct val="100000"/>
              </a:lnSpc>
              <a:spcBef>
                <a:spcPts val="0"/>
              </a:spcBef>
            </a:pPr>
            <a:r>
              <a:rPr lang="fr-FR" sz="1200" b="1" dirty="0"/>
              <a:t>Différentiel : </a:t>
            </a:r>
            <a:r>
              <a:rPr lang="fr-FR" sz="1200" dirty="0"/>
              <a:t>MAI (arthrite juvénile idiopathique), infections bactériennes/virale (rougeole, entérovirus, EBV)… </a:t>
            </a:r>
          </a:p>
          <a:p>
            <a:pPr lvl="1">
              <a:lnSpc>
                <a:spcPct val="100000"/>
              </a:lnSpc>
              <a:spcBef>
                <a:spcPts val="0"/>
              </a:spcBef>
            </a:pPr>
            <a:r>
              <a:rPr lang="fr-FR" sz="1200" b="1" dirty="0"/>
              <a:t>PEC : </a:t>
            </a:r>
            <a:r>
              <a:rPr lang="fr-FR" sz="1200" dirty="0" err="1"/>
              <a:t>Ig</a:t>
            </a:r>
            <a:r>
              <a:rPr lang="fr-FR" sz="1200" dirty="0"/>
              <a:t> IV, corticostéroïdes, AC monoclonaux, acide acétylsalicylique, suivi. </a:t>
            </a:r>
          </a:p>
        </p:txBody>
      </p:sp>
      <p:pic>
        <p:nvPicPr>
          <p:cNvPr id="4" name="Image 3">
            <a:extLst>
              <a:ext uri="{FF2B5EF4-FFF2-40B4-BE49-F238E27FC236}">
                <a16:creationId xmlns:a16="http://schemas.microsoft.com/office/drawing/2014/main" id="{817C79AC-BD82-49B1-9371-D25098C37AD3}"/>
              </a:ext>
            </a:extLst>
          </p:cNvPr>
          <p:cNvPicPr>
            <a:picLocks noChangeAspect="1"/>
          </p:cNvPicPr>
          <p:nvPr/>
        </p:nvPicPr>
        <p:blipFill>
          <a:blip r:embed="rId3"/>
          <a:stretch>
            <a:fillRect/>
          </a:stretch>
        </p:blipFill>
        <p:spPr>
          <a:xfrm>
            <a:off x="6723788" y="521788"/>
            <a:ext cx="528567" cy="520989"/>
          </a:xfrm>
          <a:prstGeom prst="rect">
            <a:avLst/>
          </a:prstGeom>
        </p:spPr>
      </p:pic>
      <p:pic>
        <p:nvPicPr>
          <p:cNvPr id="5" name="Image 4">
            <a:extLst>
              <a:ext uri="{FF2B5EF4-FFF2-40B4-BE49-F238E27FC236}">
                <a16:creationId xmlns:a16="http://schemas.microsoft.com/office/drawing/2014/main" id="{35274333-5C19-427E-8602-C0C26CA9B7B5}"/>
              </a:ext>
            </a:extLst>
          </p:cNvPr>
          <p:cNvPicPr>
            <a:picLocks noChangeAspect="1"/>
          </p:cNvPicPr>
          <p:nvPr/>
        </p:nvPicPr>
        <p:blipFill>
          <a:blip r:embed="rId3"/>
          <a:stretch>
            <a:fillRect/>
          </a:stretch>
        </p:blipFill>
        <p:spPr>
          <a:xfrm>
            <a:off x="7375142" y="521788"/>
            <a:ext cx="528567" cy="520989"/>
          </a:xfrm>
          <a:prstGeom prst="rect">
            <a:avLst/>
          </a:prstGeom>
        </p:spPr>
      </p:pic>
      <p:pic>
        <p:nvPicPr>
          <p:cNvPr id="6" name="Image 5">
            <a:extLst>
              <a:ext uri="{FF2B5EF4-FFF2-40B4-BE49-F238E27FC236}">
                <a16:creationId xmlns:a16="http://schemas.microsoft.com/office/drawing/2014/main" id="{A930FB1E-956C-4E73-85E3-9FA41E79761A}"/>
              </a:ext>
            </a:extLst>
          </p:cNvPr>
          <p:cNvPicPr>
            <a:picLocks noChangeAspect="1"/>
          </p:cNvPicPr>
          <p:nvPr/>
        </p:nvPicPr>
        <p:blipFill>
          <a:blip r:embed="rId3"/>
          <a:stretch>
            <a:fillRect/>
          </a:stretch>
        </p:blipFill>
        <p:spPr>
          <a:xfrm>
            <a:off x="8026496" y="521788"/>
            <a:ext cx="528567" cy="520989"/>
          </a:xfrm>
          <a:prstGeom prst="rect">
            <a:avLst/>
          </a:prstGeom>
        </p:spPr>
      </p:pic>
    </p:spTree>
    <p:extLst>
      <p:ext uri="{BB962C8B-B14F-4D97-AF65-F5344CB8AC3E}">
        <p14:creationId xmlns:p14="http://schemas.microsoft.com/office/powerpoint/2010/main" val="17391048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4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b="1"/>
              <a:t>4) Prendre soin des autres et prendre soin de soi</a:t>
            </a:r>
            <a:endParaRPr b="1"/>
          </a:p>
        </p:txBody>
      </p:sp>
      <p:sp>
        <p:nvSpPr>
          <p:cNvPr id="314" name="Google Shape;314;p4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fr-FR" dirty="0"/>
              <a:t>Site internet : </a:t>
            </a:r>
            <a:r>
              <a:rPr lang="fr-FR" dirty="0">
                <a:hlinkClick r:id="rId3"/>
              </a:rPr>
              <a:t>https://cna-sante.fr</a:t>
            </a:r>
            <a:r>
              <a:rPr lang="fr-FR" dirty="0"/>
              <a:t> </a:t>
            </a:r>
            <a:endParaRPr lang="fr" dirty="0"/>
          </a:p>
          <a:p>
            <a:pPr marL="457200" lvl="0" indent="-342900" algn="l" rtl="0">
              <a:spcBef>
                <a:spcPts val="0"/>
              </a:spcBef>
              <a:spcAft>
                <a:spcPts val="0"/>
              </a:spcAft>
              <a:buSzPts val="1800"/>
              <a:buChar char="-"/>
            </a:pPr>
            <a:r>
              <a:rPr lang="fr" dirty="0"/>
              <a:t>Numéros de soutiens nationaux </a:t>
            </a:r>
            <a:endParaRPr dirty="0"/>
          </a:p>
          <a:p>
            <a:pPr marL="914400" lvl="1" indent="-317500" algn="l" rtl="0">
              <a:spcBef>
                <a:spcPts val="0"/>
              </a:spcBef>
              <a:spcAft>
                <a:spcPts val="0"/>
              </a:spcAft>
              <a:buSzPts val="1400"/>
              <a:buChar char="-"/>
            </a:pPr>
            <a:r>
              <a:rPr lang="fr" b="1" dirty="0">
                <a:solidFill>
                  <a:srgbClr val="00B050"/>
                </a:solidFill>
              </a:rPr>
              <a:t>Médecins &amp; internes : 0800 28 80 38 (numéro dédié du CNOM)</a:t>
            </a:r>
            <a:endParaRPr b="1" dirty="0">
              <a:solidFill>
                <a:srgbClr val="00B050"/>
              </a:solidFill>
            </a:endParaRPr>
          </a:p>
          <a:p>
            <a:pPr marL="914400" lvl="1" indent="-317500" algn="l" rtl="0">
              <a:spcBef>
                <a:spcPts val="0"/>
              </a:spcBef>
              <a:spcAft>
                <a:spcPts val="0"/>
              </a:spcAft>
              <a:buClr>
                <a:srgbClr val="38761D"/>
              </a:buClr>
              <a:buSzPts val="1400"/>
              <a:buChar char="-"/>
            </a:pPr>
            <a:r>
              <a:rPr lang="fr" b="1" dirty="0">
                <a:solidFill>
                  <a:schemeClr val="tx1"/>
                </a:solidFill>
              </a:rPr>
              <a:t>Tout professionnel de santé : 0800 73 09 58 (plateforme du gouvernement)</a:t>
            </a:r>
            <a:endParaRPr b="1" dirty="0">
              <a:solidFill>
                <a:schemeClr val="tx1"/>
              </a:solidFill>
            </a:endParaRPr>
          </a:p>
          <a:p>
            <a:pPr marL="914400" lvl="1" indent="-317500" algn="l" rtl="0">
              <a:spcBef>
                <a:spcPts val="0"/>
              </a:spcBef>
              <a:spcAft>
                <a:spcPts val="0"/>
              </a:spcAft>
              <a:buSzPts val="1400"/>
              <a:buChar char="-"/>
            </a:pPr>
            <a:r>
              <a:rPr lang="fr" b="1" dirty="0">
                <a:solidFill>
                  <a:srgbClr val="FF0000"/>
                </a:solidFill>
              </a:rPr>
              <a:t>Attention aux arnaques (SPS</a:t>
            </a:r>
            <a:r>
              <a:rPr lang="fr" dirty="0"/>
              <a:t>, etc… : allure gratuite, financements cachés, données…).</a:t>
            </a:r>
            <a:endParaRPr dirty="0"/>
          </a:p>
          <a:p>
            <a:pPr marL="457200" lvl="0" indent="-342900" algn="l" rtl="0">
              <a:spcBef>
                <a:spcPts val="0"/>
              </a:spcBef>
              <a:spcAft>
                <a:spcPts val="0"/>
              </a:spcAft>
              <a:buSzPts val="1800"/>
              <a:buChar char="-"/>
            </a:pPr>
            <a:r>
              <a:rPr lang="fr" dirty="0"/>
              <a:t>Recommandations OMS/Psy sur effets et accompagnement du confinement :</a:t>
            </a:r>
            <a:endParaRPr dirty="0"/>
          </a:p>
        </p:txBody>
      </p:sp>
      <p:graphicFrame>
        <p:nvGraphicFramePr>
          <p:cNvPr id="315" name="Google Shape;315;p42"/>
          <p:cNvGraphicFramePr/>
          <p:nvPr>
            <p:extLst>
              <p:ext uri="{D42A27DB-BD31-4B8C-83A1-F6EECF244321}">
                <p14:modId xmlns:p14="http://schemas.microsoft.com/office/powerpoint/2010/main" val="1272916249"/>
              </p:ext>
            </p:extLst>
          </p:nvPr>
        </p:nvGraphicFramePr>
        <p:xfrm>
          <a:off x="952500" y="2917511"/>
          <a:ext cx="7239000" cy="2072580"/>
        </p:xfrm>
        <a:graphic>
          <a:graphicData uri="http://schemas.openxmlformats.org/drawingml/2006/table">
            <a:tbl>
              <a:tblPr>
                <a:noFill/>
                <a:tableStyleId>{C3EA1754-B35D-4B83-8284-4BA05ABD40DA}</a:tableStyleId>
              </a:tblPr>
              <a:tblGrid>
                <a:gridCol w="3619500">
                  <a:extLst>
                    <a:ext uri="{9D8B030D-6E8A-4147-A177-3AD203B41FA5}">
                      <a16:colId xmlns:a16="http://schemas.microsoft.com/office/drawing/2014/main" val="20000"/>
                    </a:ext>
                  </a:extLst>
                </a:gridCol>
                <a:gridCol w="3619500">
                  <a:extLst>
                    <a:ext uri="{9D8B030D-6E8A-4147-A177-3AD203B41FA5}">
                      <a16:colId xmlns:a16="http://schemas.microsoft.com/office/drawing/2014/main" val="20001"/>
                    </a:ext>
                  </a:extLst>
                </a:gridCol>
              </a:tblGrid>
              <a:tr h="370900">
                <a:tc>
                  <a:txBody>
                    <a:bodyPr/>
                    <a:lstStyle/>
                    <a:p>
                      <a:pPr marL="0" lvl="0" indent="0" algn="ctr" rtl="0">
                        <a:spcBef>
                          <a:spcPts val="0"/>
                        </a:spcBef>
                        <a:spcAft>
                          <a:spcPts val="0"/>
                        </a:spcAft>
                        <a:buNone/>
                      </a:pPr>
                      <a:r>
                        <a:rPr lang="fr" b="1"/>
                        <a:t>Sur les patients</a:t>
                      </a:r>
                      <a:endParaRPr b="1"/>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A4C2F4"/>
                    </a:solidFill>
                  </a:tcPr>
                </a:tc>
                <a:tc>
                  <a:txBody>
                    <a:bodyPr/>
                    <a:lstStyle/>
                    <a:p>
                      <a:pPr marL="0" lvl="0" indent="0" algn="ctr" rtl="0">
                        <a:spcBef>
                          <a:spcPts val="0"/>
                        </a:spcBef>
                        <a:spcAft>
                          <a:spcPts val="0"/>
                        </a:spcAft>
                        <a:buNone/>
                      </a:pPr>
                      <a:r>
                        <a:rPr lang="fr" b="1"/>
                        <a:t>Sur les soignants</a:t>
                      </a:r>
                      <a:endParaRPr b="1"/>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A4C2F4"/>
                    </a:solidFill>
                  </a:tcPr>
                </a:tc>
                <a:extLst>
                  <a:ext uri="{0D108BD9-81ED-4DB2-BD59-A6C34878D82A}">
                    <a16:rowId xmlns:a16="http://schemas.microsoft.com/office/drawing/2014/main" val="10000"/>
                  </a:ext>
                </a:extLst>
              </a:tr>
              <a:tr h="1608875">
                <a:tc>
                  <a:txBody>
                    <a:bodyPr/>
                    <a:lstStyle/>
                    <a:p>
                      <a:pPr marL="0" lvl="0" indent="0" algn="l" rtl="0">
                        <a:spcBef>
                          <a:spcPts val="0"/>
                        </a:spcBef>
                        <a:spcAft>
                          <a:spcPts val="0"/>
                        </a:spcAft>
                        <a:buNone/>
                      </a:pPr>
                      <a:r>
                        <a:rPr lang="fr"/>
                        <a:t>Numéro vert (CUMP &amp; Croix Rouge) en cas de détresse psychologique 24/24 7/7 : 0.800.13.00.00.</a:t>
                      </a:r>
                      <a:endParaRPr/>
                    </a:p>
                    <a:p>
                      <a:pPr marL="0" lvl="0" indent="0" algn="l" rtl="0">
                        <a:spcBef>
                          <a:spcPts val="0"/>
                        </a:spcBef>
                        <a:spcAft>
                          <a:spcPts val="0"/>
                        </a:spcAft>
                        <a:buNone/>
                      </a:pPr>
                      <a:endParaRPr/>
                    </a:p>
                    <a:p>
                      <a:pPr marL="0" lvl="0" indent="0" algn="l" rtl="0">
                        <a:spcBef>
                          <a:spcPts val="0"/>
                        </a:spcBef>
                        <a:spcAft>
                          <a:spcPts val="0"/>
                        </a:spcAft>
                        <a:buNone/>
                      </a:pPr>
                      <a:r>
                        <a:rPr lang="fr"/>
                        <a:t>HAS : téléconsultation, suivi somatique, hygiène de vie, accès au traitement, permanence tel, suivi, ado/enfant/addict.</a:t>
                      </a: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fr" dirty="0"/>
                        <a:t>Stress = normal. </a:t>
                      </a:r>
                      <a:endParaRPr dirty="0"/>
                    </a:p>
                    <a:p>
                      <a:pPr marL="0" lvl="0" indent="0" algn="l" rtl="0">
                        <a:spcBef>
                          <a:spcPts val="0"/>
                        </a:spcBef>
                        <a:spcAft>
                          <a:spcPts val="0"/>
                        </a:spcAft>
                        <a:buNone/>
                      </a:pPr>
                      <a:r>
                        <a:rPr lang="fr" dirty="0"/>
                        <a:t>Hygiène de vie. </a:t>
                      </a:r>
                      <a:endParaRPr dirty="0"/>
                    </a:p>
                    <a:p>
                      <a:pPr marL="0" lvl="0" indent="0" algn="l" rtl="0">
                        <a:spcBef>
                          <a:spcPts val="0"/>
                        </a:spcBef>
                        <a:spcAft>
                          <a:spcPts val="0"/>
                        </a:spcAft>
                        <a:buNone/>
                      </a:pPr>
                      <a:r>
                        <a:rPr lang="fr" dirty="0"/>
                        <a:t>Rester connecter à ses proches. </a:t>
                      </a:r>
                      <a:endParaRPr dirty="0"/>
                    </a:p>
                    <a:p>
                      <a:pPr marL="0" lvl="0" indent="0" algn="l" rtl="0">
                        <a:spcBef>
                          <a:spcPts val="0"/>
                        </a:spcBef>
                        <a:spcAft>
                          <a:spcPts val="0"/>
                        </a:spcAft>
                        <a:buNone/>
                      </a:pPr>
                      <a:r>
                        <a:rPr lang="fr" dirty="0"/>
                        <a:t>Prendre des pauses.</a:t>
                      </a:r>
                      <a:endParaRPr dirty="0"/>
                    </a:p>
                    <a:p>
                      <a:pPr marL="0" lvl="0" indent="0" algn="l" rtl="0">
                        <a:spcBef>
                          <a:spcPts val="0"/>
                        </a:spcBef>
                        <a:spcAft>
                          <a:spcPts val="0"/>
                        </a:spcAft>
                        <a:buNone/>
                      </a:pPr>
                      <a:r>
                        <a:rPr lang="fr" dirty="0"/>
                        <a:t>Solliciter de l’aide.  </a:t>
                      </a:r>
                      <a:endParaRPr dirty="0"/>
                    </a:p>
                    <a:p>
                      <a:pPr marL="0" lvl="0" indent="0" algn="l" rtl="0">
                        <a:spcBef>
                          <a:spcPts val="0"/>
                        </a:spcBef>
                        <a:spcAft>
                          <a:spcPts val="0"/>
                        </a:spcAft>
                        <a:buNone/>
                      </a:pPr>
                      <a:r>
                        <a:rPr lang="fr" dirty="0"/>
                        <a:t>(source : recommandations OMS). </a:t>
                      </a:r>
                      <a:endParaRPr dirty="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316" name="Google Shape;316;p42"/>
          <p:cNvSpPr txBox="1"/>
          <p:nvPr/>
        </p:nvSpPr>
        <p:spPr>
          <a:xfrm>
            <a:off x="0" y="4909500"/>
            <a:ext cx="7874100" cy="31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900" i="1" u="sng">
                <a:solidFill>
                  <a:schemeClr val="hlink"/>
                </a:solidFill>
                <a:hlinkClick r:id="rId4"/>
              </a:rPr>
              <a:t>https://www.has-sante.fr/upload/docs/application/pdf/2020-04/reponse_rapide_covid-19_psychiatrie_confinement.pdf</a:t>
            </a:r>
            <a:endParaRPr sz="1200" i="1"/>
          </a:p>
        </p:txBody>
      </p:sp>
      <p:pic>
        <p:nvPicPr>
          <p:cNvPr id="6" name="Image 5">
            <a:extLst>
              <a:ext uri="{FF2B5EF4-FFF2-40B4-BE49-F238E27FC236}">
                <a16:creationId xmlns:a16="http://schemas.microsoft.com/office/drawing/2014/main" id="{AEFEE1A1-48EF-42B2-A7A5-F9D0398997B7}"/>
              </a:ext>
            </a:extLst>
          </p:cNvPr>
          <p:cNvPicPr>
            <a:picLocks noChangeAspect="1"/>
          </p:cNvPicPr>
          <p:nvPr/>
        </p:nvPicPr>
        <p:blipFill>
          <a:blip r:embed="rId5"/>
          <a:stretch>
            <a:fillRect/>
          </a:stretch>
        </p:blipFill>
        <p:spPr>
          <a:xfrm>
            <a:off x="211967" y="3730530"/>
            <a:ext cx="528567" cy="520989"/>
          </a:xfrm>
          <a:prstGeom prst="rect">
            <a:avLst/>
          </a:prstGeom>
        </p:spPr>
      </p:pic>
      <p:pic>
        <p:nvPicPr>
          <p:cNvPr id="7" name="Image 6">
            <a:extLst>
              <a:ext uri="{FF2B5EF4-FFF2-40B4-BE49-F238E27FC236}">
                <a16:creationId xmlns:a16="http://schemas.microsoft.com/office/drawing/2014/main" id="{5C0B3AFE-3C89-4534-AABD-316403473179}"/>
              </a:ext>
            </a:extLst>
          </p:cNvPr>
          <p:cNvPicPr>
            <a:picLocks noChangeAspect="1"/>
          </p:cNvPicPr>
          <p:nvPr/>
        </p:nvPicPr>
        <p:blipFill>
          <a:blip r:embed="rId5"/>
          <a:stretch>
            <a:fillRect/>
          </a:stretch>
        </p:blipFill>
        <p:spPr>
          <a:xfrm>
            <a:off x="8403466" y="3693306"/>
            <a:ext cx="528567" cy="520989"/>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19ECBD-64F8-4D3B-94F7-CDFE984A2F04}"/>
              </a:ext>
            </a:extLst>
          </p:cNvPr>
          <p:cNvSpPr>
            <a:spLocks noGrp="1"/>
          </p:cNvSpPr>
          <p:nvPr>
            <p:ph type="title"/>
          </p:nvPr>
        </p:nvSpPr>
        <p:spPr/>
        <p:txBody>
          <a:bodyPr anchor="ctr"/>
          <a:lstStyle/>
          <a:p>
            <a:pPr algn="ctr"/>
            <a:r>
              <a:rPr lang="fr-FR" b="1" dirty="0"/>
              <a:t>Le Centre National d’Appui à la qualité de vie des étudiants en santé (CNA)</a:t>
            </a:r>
          </a:p>
        </p:txBody>
      </p:sp>
      <p:sp>
        <p:nvSpPr>
          <p:cNvPr id="3" name="Espace réservé du texte 2">
            <a:extLst>
              <a:ext uri="{FF2B5EF4-FFF2-40B4-BE49-F238E27FC236}">
                <a16:creationId xmlns:a16="http://schemas.microsoft.com/office/drawing/2014/main" id="{764F3E04-71A1-4EC4-B49F-A46CAB42000C}"/>
              </a:ext>
            </a:extLst>
          </p:cNvPr>
          <p:cNvSpPr>
            <a:spLocks noGrp="1"/>
          </p:cNvSpPr>
          <p:nvPr>
            <p:ph type="body" idx="1"/>
          </p:nvPr>
        </p:nvSpPr>
        <p:spPr>
          <a:xfrm>
            <a:off x="5917442" y="1456005"/>
            <a:ext cx="3001475" cy="3469445"/>
          </a:xfrm>
        </p:spPr>
        <p:txBody>
          <a:bodyPr anchor="ctr"/>
          <a:lstStyle/>
          <a:p>
            <a:r>
              <a:rPr lang="fr-FR" sz="1600" dirty="0"/>
              <a:t>Organisation </a:t>
            </a:r>
            <a:r>
              <a:rPr lang="fr-FR" sz="1600" b="1" dirty="0">
                <a:solidFill>
                  <a:srgbClr val="00B050"/>
                </a:solidFill>
              </a:rPr>
              <a:t>PUBLIQUE</a:t>
            </a:r>
          </a:p>
          <a:p>
            <a:r>
              <a:rPr lang="fr-FR" sz="1600" dirty="0"/>
              <a:t>Dr. </a:t>
            </a:r>
            <a:r>
              <a:rPr lang="fr-FR" sz="1600" dirty="0" err="1"/>
              <a:t>Donata</a:t>
            </a:r>
            <a:r>
              <a:rPr lang="fr-FR" sz="1600" dirty="0"/>
              <a:t> Marra</a:t>
            </a:r>
          </a:p>
          <a:p>
            <a:r>
              <a:rPr lang="fr-FR" sz="1600" dirty="0"/>
              <a:t>Soutenu par et impliquant toutes les </a:t>
            </a:r>
            <a:r>
              <a:rPr lang="fr-FR" sz="1600" b="1" dirty="0">
                <a:solidFill>
                  <a:srgbClr val="00B050"/>
                </a:solidFill>
              </a:rPr>
              <a:t>associations nationales des étudiants </a:t>
            </a:r>
            <a:r>
              <a:rPr lang="fr-FR" sz="1600" dirty="0"/>
              <a:t>en santé (ANEMF, ISNI, ISNAR…)</a:t>
            </a:r>
          </a:p>
          <a:p>
            <a:r>
              <a:rPr lang="fr-FR" sz="1600" b="1" dirty="0">
                <a:solidFill>
                  <a:srgbClr val="00B050"/>
                </a:solidFill>
              </a:rPr>
              <a:t>Ressources</a:t>
            </a:r>
            <a:r>
              <a:rPr lang="fr-FR" sz="1600" dirty="0"/>
              <a:t> : informations, orientation, aide, expertise (</a:t>
            </a:r>
            <a:r>
              <a:rPr lang="fr-FR" sz="1600" b="1" dirty="0">
                <a:solidFill>
                  <a:srgbClr val="00B050"/>
                </a:solidFill>
              </a:rPr>
              <a:t>étude</a:t>
            </a:r>
            <a:r>
              <a:rPr lang="fr-FR" sz="1600" dirty="0"/>
              <a:t>)…</a:t>
            </a:r>
          </a:p>
          <a:p>
            <a:r>
              <a:rPr lang="fr-FR" sz="1600" dirty="0">
                <a:hlinkClick r:id="rId3"/>
              </a:rPr>
              <a:t>https://cna-sante.fr</a:t>
            </a:r>
            <a:r>
              <a:rPr lang="fr-FR" sz="1600" dirty="0"/>
              <a:t> </a:t>
            </a:r>
            <a:endParaRPr lang="fr-FR" dirty="0"/>
          </a:p>
        </p:txBody>
      </p:sp>
      <p:pic>
        <p:nvPicPr>
          <p:cNvPr id="4" name="Image 3">
            <a:extLst>
              <a:ext uri="{FF2B5EF4-FFF2-40B4-BE49-F238E27FC236}">
                <a16:creationId xmlns:a16="http://schemas.microsoft.com/office/drawing/2014/main" id="{57E6710D-CECE-480F-8297-B400B4A0731A}"/>
              </a:ext>
            </a:extLst>
          </p:cNvPr>
          <p:cNvPicPr>
            <a:picLocks noChangeAspect="1"/>
          </p:cNvPicPr>
          <p:nvPr/>
        </p:nvPicPr>
        <p:blipFill>
          <a:blip r:embed="rId4"/>
          <a:stretch>
            <a:fillRect/>
          </a:stretch>
        </p:blipFill>
        <p:spPr>
          <a:xfrm>
            <a:off x="311700" y="1456005"/>
            <a:ext cx="5605742" cy="3469445"/>
          </a:xfrm>
          <a:prstGeom prst="rect">
            <a:avLst/>
          </a:prstGeom>
        </p:spPr>
      </p:pic>
      <p:pic>
        <p:nvPicPr>
          <p:cNvPr id="5" name="Image 4">
            <a:extLst>
              <a:ext uri="{FF2B5EF4-FFF2-40B4-BE49-F238E27FC236}">
                <a16:creationId xmlns:a16="http://schemas.microsoft.com/office/drawing/2014/main" id="{9349A5E2-9459-43A2-9764-D1F2129019EB}"/>
              </a:ext>
            </a:extLst>
          </p:cNvPr>
          <p:cNvPicPr>
            <a:picLocks noChangeAspect="1"/>
          </p:cNvPicPr>
          <p:nvPr/>
        </p:nvPicPr>
        <p:blipFill>
          <a:blip r:embed="rId5"/>
          <a:stretch>
            <a:fillRect/>
          </a:stretch>
        </p:blipFill>
        <p:spPr>
          <a:xfrm>
            <a:off x="305548" y="2757269"/>
            <a:ext cx="5611893" cy="2149420"/>
          </a:xfrm>
          <a:prstGeom prst="rect">
            <a:avLst/>
          </a:prstGeom>
        </p:spPr>
      </p:pic>
      <p:pic>
        <p:nvPicPr>
          <p:cNvPr id="6" name="Image 5">
            <a:extLst>
              <a:ext uri="{FF2B5EF4-FFF2-40B4-BE49-F238E27FC236}">
                <a16:creationId xmlns:a16="http://schemas.microsoft.com/office/drawing/2014/main" id="{38BAD771-B8A6-4747-82E5-3D20DAE857A4}"/>
              </a:ext>
            </a:extLst>
          </p:cNvPr>
          <p:cNvPicPr>
            <a:picLocks noChangeAspect="1"/>
          </p:cNvPicPr>
          <p:nvPr/>
        </p:nvPicPr>
        <p:blipFill>
          <a:blip r:embed="rId6"/>
          <a:stretch>
            <a:fillRect/>
          </a:stretch>
        </p:blipFill>
        <p:spPr>
          <a:xfrm>
            <a:off x="1662351" y="2199918"/>
            <a:ext cx="241606" cy="238142"/>
          </a:xfrm>
          <a:prstGeom prst="rect">
            <a:avLst/>
          </a:prstGeom>
        </p:spPr>
      </p:pic>
    </p:spTree>
    <p:extLst>
      <p:ext uri="{BB962C8B-B14F-4D97-AF65-F5344CB8AC3E}">
        <p14:creationId xmlns:p14="http://schemas.microsoft.com/office/powerpoint/2010/main" val="2038689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8A359F-3A2B-4B4B-AFC1-BF18635C08E4}"/>
              </a:ext>
            </a:extLst>
          </p:cNvPr>
          <p:cNvSpPr>
            <a:spLocks noGrp="1"/>
          </p:cNvSpPr>
          <p:nvPr>
            <p:ph type="title"/>
          </p:nvPr>
        </p:nvSpPr>
        <p:spPr/>
        <p:txBody>
          <a:bodyPr/>
          <a:lstStyle/>
          <a:p>
            <a:r>
              <a:rPr lang="fr-FR" b="1" dirty="0"/>
              <a:t>Avant toute chose</a:t>
            </a:r>
          </a:p>
        </p:txBody>
      </p:sp>
      <p:sp>
        <p:nvSpPr>
          <p:cNvPr id="3" name="Espace réservé du texte 2">
            <a:extLst>
              <a:ext uri="{FF2B5EF4-FFF2-40B4-BE49-F238E27FC236}">
                <a16:creationId xmlns:a16="http://schemas.microsoft.com/office/drawing/2014/main" id="{E81B4F9D-5089-4C63-B09D-5DFC5A9339EF}"/>
              </a:ext>
            </a:extLst>
          </p:cNvPr>
          <p:cNvSpPr>
            <a:spLocks noGrp="1"/>
          </p:cNvSpPr>
          <p:nvPr>
            <p:ph type="body" idx="1"/>
          </p:nvPr>
        </p:nvSpPr>
        <p:spPr/>
        <p:txBody>
          <a:bodyPr/>
          <a:lstStyle/>
          <a:p>
            <a:r>
              <a:rPr lang="fr-FR" b="1" dirty="0" err="1">
                <a:solidFill>
                  <a:srgbClr val="00B050"/>
                </a:solidFill>
              </a:rPr>
              <a:t>Chacun•e</a:t>
            </a:r>
            <a:r>
              <a:rPr lang="fr-FR" b="1" dirty="0">
                <a:solidFill>
                  <a:srgbClr val="00B050"/>
                </a:solidFill>
              </a:rPr>
              <a:t> fait ce qu’</a:t>
            </a:r>
            <a:r>
              <a:rPr lang="fr-FR" b="1" dirty="0" err="1">
                <a:solidFill>
                  <a:srgbClr val="00B050"/>
                </a:solidFill>
              </a:rPr>
              <a:t>iel</a:t>
            </a:r>
            <a:r>
              <a:rPr lang="fr-FR" b="1" dirty="0">
                <a:solidFill>
                  <a:srgbClr val="00B050"/>
                </a:solidFill>
              </a:rPr>
              <a:t> peut</a:t>
            </a:r>
          </a:p>
          <a:p>
            <a:r>
              <a:rPr lang="fr-FR" b="1" dirty="0">
                <a:solidFill>
                  <a:srgbClr val="00B050"/>
                </a:solidFill>
              </a:rPr>
              <a:t>Même en restant chez soi, on participe !</a:t>
            </a:r>
          </a:p>
          <a:p>
            <a:r>
              <a:rPr lang="fr-FR" dirty="0"/>
              <a:t>Situation inédite en France</a:t>
            </a:r>
          </a:p>
          <a:p>
            <a:r>
              <a:rPr lang="fr-FR" dirty="0"/>
              <a:t>Evolution extrêmement rapide de la situation</a:t>
            </a:r>
          </a:p>
          <a:p>
            <a:r>
              <a:rPr lang="fr-FR" dirty="0"/>
              <a:t>Poser des questions +++ </a:t>
            </a:r>
          </a:p>
          <a:p>
            <a:r>
              <a:rPr lang="fr-FR" dirty="0"/>
              <a:t>Questionner les réponses +++ +++</a:t>
            </a:r>
          </a:p>
        </p:txBody>
      </p:sp>
      <p:pic>
        <p:nvPicPr>
          <p:cNvPr id="3074" name="Picture 2" descr="Secours Médical de France: septembre 2013">
            <a:extLst>
              <a:ext uri="{FF2B5EF4-FFF2-40B4-BE49-F238E27FC236}">
                <a16:creationId xmlns:a16="http://schemas.microsoft.com/office/drawing/2014/main" id="{614D0694-DA88-4482-94BA-2CABAF639E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4972" y="101478"/>
            <a:ext cx="3205587" cy="240257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076" name="Picture 4" descr="Choisir ses CPGE - La Factory">
            <a:extLst>
              <a:ext uri="{FF2B5EF4-FFF2-40B4-BE49-F238E27FC236}">
                <a16:creationId xmlns:a16="http://schemas.microsoft.com/office/drawing/2014/main" id="{4D75F97B-2FDE-40B0-86AB-07716478C5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138" y="2930342"/>
            <a:ext cx="3241653" cy="182418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078" name="Picture 6" descr="4 bons plans étudiants pour faire du sport - Le Figaro Etudiant">
            <a:extLst>
              <a:ext uri="{FF2B5EF4-FFF2-40B4-BE49-F238E27FC236}">
                <a16:creationId xmlns:a16="http://schemas.microsoft.com/office/drawing/2014/main" id="{4EB242DE-34E5-4B61-B56E-FEC00667A6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4201" y="3237957"/>
            <a:ext cx="3024920" cy="170222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5040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4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b="1"/>
              <a:t>Confinement et santé mentale</a:t>
            </a:r>
            <a:endParaRPr b="1"/>
          </a:p>
        </p:txBody>
      </p:sp>
      <p:sp>
        <p:nvSpPr>
          <p:cNvPr id="323" name="Google Shape;323;p43"/>
          <p:cNvSpPr txBox="1">
            <a:spLocks noGrp="1"/>
          </p:cNvSpPr>
          <p:nvPr>
            <p:ph type="body" idx="1"/>
          </p:nvPr>
        </p:nvSpPr>
        <p:spPr>
          <a:xfrm>
            <a:off x="3018575" y="1017725"/>
            <a:ext cx="5987400" cy="3551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sz="1600" b="1" u="sng" dirty="0">
                <a:solidFill>
                  <a:srgbClr val="000000"/>
                </a:solidFill>
              </a:rPr>
              <a:t>Réactions courantes : </a:t>
            </a:r>
            <a:endParaRPr sz="1600" b="1" u="sng" dirty="0">
              <a:solidFill>
                <a:srgbClr val="000000"/>
              </a:solidFill>
            </a:endParaRPr>
          </a:p>
          <a:p>
            <a:pPr marL="457200" lvl="0" indent="-330200" algn="l" rtl="0">
              <a:spcBef>
                <a:spcPts val="1600"/>
              </a:spcBef>
              <a:spcAft>
                <a:spcPts val="0"/>
              </a:spcAft>
              <a:buSzPts val="1600"/>
              <a:buChar char="-"/>
            </a:pPr>
            <a:r>
              <a:rPr lang="fr" sz="1600" dirty="0"/>
              <a:t>Détresse</a:t>
            </a:r>
            <a:endParaRPr sz="1600" dirty="0"/>
          </a:p>
          <a:p>
            <a:pPr marL="457200" lvl="0" indent="-330200" algn="l" rtl="0">
              <a:spcBef>
                <a:spcPts val="0"/>
              </a:spcBef>
              <a:spcAft>
                <a:spcPts val="0"/>
              </a:spcAft>
              <a:buSzPts val="1600"/>
              <a:buChar char="-"/>
            </a:pPr>
            <a:r>
              <a:rPr lang="fr" sz="1600" dirty="0"/>
              <a:t>Comportement à risque (OH, violence, isolement…)</a:t>
            </a:r>
            <a:endParaRPr sz="1600" dirty="0"/>
          </a:p>
          <a:p>
            <a:pPr marL="457200" lvl="0" indent="-330200" algn="l" rtl="0">
              <a:spcBef>
                <a:spcPts val="0"/>
              </a:spcBef>
              <a:spcAft>
                <a:spcPts val="0"/>
              </a:spcAft>
              <a:buSzPts val="1600"/>
              <a:buChar char="-"/>
            </a:pPr>
            <a:r>
              <a:rPr lang="fr" sz="1600" dirty="0"/>
              <a:t>Développement de troubles (anxieux, dépressif, PTSD…)</a:t>
            </a:r>
            <a:endParaRPr sz="1600" dirty="0"/>
          </a:p>
          <a:p>
            <a:pPr marL="0" lvl="0" indent="0" algn="l" rtl="0">
              <a:spcBef>
                <a:spcPts val="1600"/>
              </a:spcBef>
              <a:spcAft>
                <a:spcPts val="0"/>
              </a:spcAft>
              <a:buNone/>
            </a:pPr>
            <a:r>
              <a:rPr lang="fr" sz="1600" b="1" u="sng" dirty="0">
                <a:solidFill>
                  <a:srgbClr val="000000"/>
                </a:solidFill>
              </a:rPr>
              <a:t>Attitude soignante : </a:t>
            </a:r>
            <a:endParaRPr sz="1600" b="1" u="sng" dirty="0">
              <a:solidFill>
                <a:srgbClr val="000000"/>
              </a:solidFill>
            </a:endParaRPr>
          </a:p>
          <a:p>
            <a:pPr marL="457200" lvl="0" indent="-330200" algn="l" rtl="0">
              <a:spcBef>
                <a:spcPts val="1600"/>
              </a:spcBef>
              <a:spcAft>
                <a:spcPts val="0"/>
              </a:spcAft>
              <a:buSzPts val="1600"/>
              <a:buAutoNum type="arabicParenR"/>
            </a:pPr>
            <a:r>
              <a:rPr lang="fr" sz="1600" b="1" dirty="0"/>
              <a:t>Reconnaître les incertitudes</a:t>
            </a:r>
            <a:r>
              <a:rPr lang="fr" sz="1600" dirty="0"/>
              <a:t> et préoccupations</a:t>
            </a:r>
            <a:endParaRPr sz="1600" dirty="0"/>
          </a:p>
          <a:p>
            <a:pPr marL="457200" lvl="0" indent="-330200" algn="l" rtl="0">
              <a:spcBef>
                <a:spcPts val="0"/>
              </a:spcBef>
              <a:spcAft>
                <a:spcPts val="0"/>
              </a:spcAft>
              <a:buSzPts val="1600"/>
              <a:buAutoNum type="arabicParenR"/>
            </a:pPr>
            <a:r>
              <a:rPr lang="fr" sz="1600" b="1" dirty="0"/>
              <a:t>Partager des connaissances médicales</a:t>
            </a:r>
            <a:r>
              <a:rPr lang="fr" sz="1600" dirty="0"/>
              <a:t> précises, </a:t>
            </a:r>
            <a:r>
              <a:rPr lang="fr" sz="1600" u="sng" dirty="0"/>
              <a:t>validées par la science</a:t>
            </a:r>
            <a:r>
              <a:rPr lang="fr" sz="1600" dirty="0"/>
              <a:t> et opportunes (corriger les informations erronées)</a:t>
            </a:r>
            <a:endParaRPr sz="1600" dirty="0"/>
          </a:p>
          <a:p>
            <a:pPr marL="457200" lvl="0" indent="-330200" algn="l" rtl="0">
              <a:spcBef>
                <a:spcPts val="0"/>
              </a:spcBef>
              <a:spcAft>
                <a:spcPts val="0"/>
              </a:spcAft>
              <a:buSzPts val="1600"/>
              <a:buAutoNum type="arabicParenR"/>
            </a:pPr>
            <a:r>
              <a:rPr lang="fr" sz="1600" b="1" dirty="0"/>
              <a:t>Aider à identifier les mesures</a:t>
            </a:r>
            <a:r>
              <a:rPr lang="fr" sz="1600" dirty="0"/>
              <a:t> que le patient peut prendre pour diminuer sa détresse (hygiène de vie, sommeil, exposition aux médias, éducation…)</a:t>
            </a:r>
            <a:endParaRPr sz="1600" dirty="0"/>
          </a:p>
        </p:txBody>
      </p:sp>
      <p:pic>
        <p:nvPicPr>
          <p:cNvPr id="324" name="Google Shape;324;p43"/>
          <p:cNvPicPr preferRelativeResize="0"/>
          <p:nvPr/>
        </p:nvPicPr>
        <p:blipFill>
          <a:blip r:embed="rId3">
            <a:alphaModFix/>
          </a:blip>
          <a:stretch>
            <a:fillRect/>
          </a:stretch>
        </p:blipFill>
        <p:spPr>
          <a:xfrm>
            <a:off x="152400" y="1170125"/>
            <a:ext cx="2703329" cy="3820975"/>
          </a:xfrm>
          <a:prstGeom prst="rect">
            <a:avLst/>
          </a:prstGeom>
          <a:noFill/>
          <a:ln>
            <a:noFill/>
          </a:ln>
        </p:spPr>
      </p:pic>
      <p:pic>
        <p:nvPicPr>
          <p:cNvPr id="5" name="Image 4">
            <a:extLst>
              <a:ext uri="{FF2B5EF4-FFF2-40B4-BE49-F238E27FC236}">
                <a16:creationId xmlns:a16="http://schemas.microsoft.com/office/drawing/2014/main" id="{39DB62B5-74EA-42B3-A3FC-4516A51C274B}"/>
              </a:ext>
            </a:extLst>
          </p:cNvPr>
          <p:cNvPicPr>
            <a:picLocks noChangeAspect="1"/>
          </p:cNvPicPr>
          <p:nvPr/>
        </p:nvPicPr>
        <p:blipFill>
          <a:blip r:embed="rId4"/>
          <a:stretch>
            <a:fillRect/>
          </a:stretch>
        </p:blipFill>
        <p:spPr>
          <a:xfrm>
            <a:off x="7912838" y="25999"/>
            <a:ext cx="1231162" cy="1213511"/>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4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b="1" dirty="0"/>
              <a:t>Prendre soin de soi, soignant.</a:t>
            </a:r>
            <a:r>
              <a:rPr lang="fr-FR" b="1" dirty="0"/>
              <a:t>e :</a:t>
            </a:r>
            <a:endParaRPr b="1" dirty="0"/>
          </a:p>
        </p:txBody>
      </p:sp>
      <p:sp>
        <p:nvSpPr>
          <p:cNvPr id="331" name="Google Shape;331;p4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fr" dirty="0"/>
              <a:t>Nous ne sommes pas insensibles, personnellement, à ce qui se passe.</a:t>
            </a:r>
            <a:endParaRPr dirty="0"/>
          </a:p>
          <a:p>
            <a:pPr marL="457200" lvl="0" indent="-342900" algn="l" rtl="0">
              <a:spcBef>
                <a:spcPts val="0"/>
              </a:spcBef>
              <a:spcAft>
                <a:spcPts val="0"/>
              </a:spcAft>
              <a:buSzPts val="1800"/>
              <a:buChar char="-"/>
            </a:pPr>
            <a:r>
              <a:rPr lang="fr" dirty="0"/>
              <a:t>La situation réduit la frontière entre la vie privée et la vie professionnelle. </a:t>
            </a:r>
            <a:endParaRPr dirty="0"/>
          </a:p>
          <a:p>
            <a:pPr marL="457200" lvl="0" indent="-342900" algn="l" rtl="0">
              <a:spcBef>
                <a:spcPts val="0"/>
              </a:spcBef>
              <a:spcAft>
                <a:spcPts val="0"/>
              </a:spcAft>
              <a:buSzPts val="1800"/>
              <a:buChar char="-"/>
            </a:pPr>
            <a:r>
              <a:rPr lang="fr" b="1" dirty="0">
                <a:solidFill>
                  <a:srgbClr val="38761D"/>
                </a:solidFill>
              </a:rPr>
              <a:t>Prendre soin de soi</a:t>
            </a:r>
            <a:r>
              <a:rPr lang="fr" dirty="0"/>
              <a:t> : </a:t>
            </a:r>
            <a:endParaRPr dirty="0"/>
          </a:p>
          <a:p>
            <a:pPr marL="914400" lvl="1" indent="-317500" algn="l" rtl="0">
              <a:spcBef>
                <a:spcPts val="0"/>
              </a:spcBef>
              <a:spcAft>
                <a:spcPts val="0"/>
              </a:spcAft>
              <a:buSzPts val="1400"/>
              <a:buChar char="-"/>
            </a:pPr>
            <a:r>
              <a:rPr lang="fr" b="1" dirty="0"/>
              <a:t>Hygiène de vie</a:t>
            </a:r>
            <a:r>
              <a:rPr lang="fr" dirty="0"/>
              <a:t> (alimentation, sommeil, activité physique…)</a:t>
            </a:r>
            <a:endParaRPr dirty="0"/>
          </a:p>
          <a:p>
            <a:pPr marL="914400" lvl="1" indent="-317500" algn="l" rtl="0">
              <a:spcBef>
                <a:spcPts val="0"/>
              </a:spcBef>
              <a:spcAft>
                <a:spcPts val="0"/>
              </a:spcAft>
              <a:buSzPts val="1400"/>
              <a:buChar char="-"/>
            </a:pPr>
            <a:r>
              <a:rPr lang="fr" b="1" dirty="0"/>
              <a:t>Surveiller ses réactions au stress</a:t>
            </a:r>
            <a:r>
              <a:rPr lang="fr" dirty="0"/>
              <a:t> (connaître le protocole de PEC COVID19, savoir où trouver de l’aide, etc. ; être attentif à certains signes comme l’insomnie, l’anxiété…)</a:t>
            </a:r>
            <a:endParaRPr dirty="0"/>
          </a:p>
          <a:p>
            <a:pPr marL="914400" lvl="1" indent="-317500" algn="l" rtl="0">
              <a:spcBef>
                <a:spcPts val="0"/>
              </a:spcBef>
              <a:spcAft>
                <a:spcPts val="0"/>
              </a:spcAft>
              <a:buSzPts val="1400"/>
              <a:buChar char="-"/>
            </a:pPr>
            <a:r>
              <a:rPr lang="fr" b="1" dirty="0">
                <a:solidFill>
                  <a:srgbClr val="38761D"/>
                </a:solidFill>
              </a:rPr>
              <a:t>Faire des pauses</a:t>
            </a:r>
            <a:r>
              <a:rPr lang="fr" dirty="0"/>
              <a:t> (sans se sentir “coupable”)</a:t>
            </a:r>
            <a:endParaRPr dirty="0"/>
          </a:p>
          <a:p>
            <a:pPr marL="914400" lvl="1" indent="-317500" algn="l" rtl="0">
              <a:spcBef>
                <a:spcPts val="0"/>
              </a:spcBef>
              <a:spcAft>
                <a:spcPts val="0"/>
              </a:spcAft>
              <a:buSzPts val="1400"/>
              <a:buChar char="-"/>
            </a:pPr>
            <a:r>
              <a:rPr lang="fr" b="1" dirty="0"/>
              <a:t>Rester en contact avec les collègues</a:t>
            </a:r>
            <a:endParaRPr b="1" dirty="0"/>
          </a:p>
          <a:p>
            <a:pPr marL="914400" lvl="1" indent="-317500" algn="l" rtl="0">
              <a:spcBef>
                <a:spcPts val="0"/>
              </a:spcBef>
              <a:spcAft>
                <a:spcPts val="0"/>
              </a:spcAft>
              <a:buClr>
                <a:srgbClr val="38761D"/>
              </a:buClr>
              <a:buSzPts val="1400"/>
              <a:buChar char="-"/>
            </a:pPr>
            <a:r>
              <a:rPr lang="fr" b="1" dirty="0">
                <a:solidFill>
                  <a:srgbClr val="38761D"/>
                </a:solidFill>
              </a:rPr>
              <a:t>Communiquer +++</a:t>
            </a:r>
            <a:endParaRPr b="1" dirty="0">
              <a:solidFill>
                <a:srgbClr val="38761D"/>
              </a:solidFill>
            </a:endParaRPr>
          </a:p>
          <a:p>
            <a:pPr marL="914400" lvl="1" indent="-317500" algn="l" rtl="0">
              <a:spcBef>
                <a:spcPts val="0"/>
              </a:spcBef>
              <a:spcAft>
                <a:spcPts val="0"/>
              </a:spcAft>
              <a:buSzPts val="1400"/>
              <a:buChar char="-"/>
            </a:pPr>
            <a:r>
              <a:rPr lang="fr" b="1" dirty="0"/>
              <a:t>Contacter vos proches</a:t>
            </a:r>
            <a:endParaRPr b="1" dirty="0"/>
          </a:p>
          <a:p>
            <a:pPr marL="914400" lvl="1" indent="-317500" algn="l" rtl="0">
              <a:spcBef>
                <a:spcPts val="0"/>
              </a:spcBef>
              <a:spcAft>
                <a:spcPts val="0"/>
              </a:spcAft>
              <a:buSzPts val="1400"/>
              <a:buChar char="-"/>
            </a:pPr>
            <a:r>
              <a:rPr lang="fr" dirty="0"/>
              <a:t>Respecter les différences</a:t>
            </a:r>
            <a:endParaRPr dirty="0"/>
          </a:p>
          <a:p>
            <a:pPr marL="914400" lvl="1" indent="-317500" algn="l" rtl="0">
              <a:spcBef>
                <a:spcPts val="0"/>
              </a:spcBef>
              <a:spcAft>
                <a:spcPts val="0"/>
              </a:spcAft>
              <a:buSzPts val="1400"/>
              <a:buChar char="-"/>
            </a:pPr>
            <a:r>
              <a:rPr lang="fr" b="1" dirty="0">
                <a:solidFill>
                  <a:srgbClr val="38761D"/>
                </a:solidFill>
              </a:rPr>
              <a:t>Rester informé</a:t>
            </a:r>
            <a:r>
              <a:rPr lang="fr" dirty="0"/>
              <a:t> / </a:t>
            </a:r>
            <a:r>
              <a:rPr lang="fr" b="1" dirty="0">
                <a:solidFill>
                  <a:schemeClr val="accent1"/>
                </a:solidFill>
              </a:rPr>
              <a:t>Limiter l’exposition aux médias</a:t>
            </a:r>
            <a:endParaRPr b="1" dirty="0">
              <a:solidFill>
                <a:schemeClr val="accent1"/>
              </a:solidFill>
            </a:endParaRPr>
          </a:p>
          <a:p>
            <a:pPr marL="0" lvl="0" indent="0" algn="l" rtl="0">
              <a:spcBef>
                <a:spcPts val="1600"/>
              </a:spcBef>
              <a:spcAft>
                <a:spcPts val="1600"/>
              </a:spcAft>
              <a:buNone/>
            </a:pPr>
            <a:br>
              <a:rPr lang="fr" sz="1000" i="1" dirty="0"/>
            </a:br>
            <a:r>
              <a:rPr lang="fr" sz="1000" i="1" dirty="0"/>
              <a:t>Source : </a:t>
            </a:r>
            <a:r>
              <a:rPr lang="fr" sz="800" i="1" u="sng" dirty="0">
                <a:solidFill>
                  <a:schemeClr val="hlink"/>
                </a:solidFill>
                <a:hlinkClick r:id="rId3"/>
              </a:rPr>
              <a:t>https://www.afpbn.org/prendre-soin-des-patients-pendant-lepidemie-de-coronavirus-un-guide-a-destination-des-psychiatres-psychologues-et-soignants-en-sante-mentale/</a:t>
            </a:r>
            <a:endParaRPr sz="1500" i="1" dirty="0"/>
          </a:p>
        </p:txBody>
      </p:sp>
      <p:pic>
        <p:nvPicPr>
          <p:cNvPr id="3" name="Image 2" descr="Une image contenant intérieur, personne, enfant, groupe&#10;&#10;Description générée automatiquement">
            <a:extLst>
              <a:ext uri="{FF2B5EF4-FFF2-40B4-BE49-F238E27FC236}">
                <a16:creationId xmlns:a16="http://schemas.microsoft.com/office/drawing/2014/main" id="{2C3A97AC-6BBC-4995-B91D-367F867AD2B6}"/>
              </a:ext>
            </a:extLst>
          </p:cNvPr>
          <p:cNvPicPr>
            <a:picLocks noChangeAspect="1"/>
          </p:cNvPicPr>
          <p:nvPr/>
        </p:nvPicPr>
        <p:blipFill>
          <a:blip r:embed="rId4"/>
          <a:stretch>
            <a:fillRect/>
          </a:stretch>
        </p:blipFill>
        <p:spPr>
          <a:xfrm>
            <a:off x="5801789" y="3082974"/>
            <a:ext cx="2568013" cy="15453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Image 5">
            <a:extLst>
              <a:ext uri="{FF2B5EF4-FFF2-40B4-BE49-F238E27FC236}">
                <a16:creationId xmlns:a16="http://schemas.microsoft.com/office/drawing/2014/main" id="{359EFABB-F013-40BD-9F16-A39EB7BB3C77}"/>
              </a:ext>
            </a:extLst>
          </p:cNvPr>
          <p:cNvPicPr>
            <a:picLocks noChangeAspect="1"/>
          </p:cNvPicPr>
          <p:nvPr/>
        </p:nvPicPr>
        <p:blipFill>
          <a:blip r:embed="rId5"/>
          <a:stretch>
            <a:fillRect/>
          </a:stretch>
        </p:blipFill>
        <p:spPr>
          <a:xfrm>
            <a:off x="8534982" y="3595165"/>
            <a:ext cx="528567" cy="520989"/>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2F81F9-178A-480F-913C-2376B6001B7E}"/>
              </a:ext>
            </a:extLst>
          </p:cNvPr>
          <p:cNvSpPr>
            <a:spLocks noGrp="1"/>
          </p:cNvSpPr>
          <p:nvPr>
            <p:ph type="title"/>
          </p:nvPr>
        </p:nvSpPr>
        <p:spPr/>
        <p:txBody>
          <a:bodyPr/>
          <a:lstStyle/>
          <a:p>
            <a:r>
              <a:rPr lang="fr-FR" b="1" dirty="0"/>
              <a:t>Vous avez dit « coping » ?</a:t>
            </a:r>
          </a:p>
        </p:txBody>
      </p:sp>
      <p:sp>
        <p:nvSpPr>
          <p:cNvPr id="3" name="Espace réservé du texte 2">
            <a:extLst>
              <a:ext uri="{FF2B5EF4-FFF2-40B4-BE49-F238E27FC236}">
                <a16:creationId xmlns:a16="http://schemas.microsoft.com/office/drawing/2014/main" id="{25505B1B-D115-4B6D-8176-088441CA488D}"/>
              </a:ext>
            </a:extLst>
          </p:cNvPr>
          <p:cNvSpPr>
            <a:spLocks noGrp="1"/>
          </p:cNvSpPr>
          <p:nvPr>
            <p:ph type="body" idx="1"/>
          </p:nvPr>
        </p:nvSpPr>
        <p:spPr/>
        <p:txBody>
          <a:bodyPr/>
          <a:lstStyle/>
          <a:p>
            <a:pPr>
              <a:lnSpc>
                <a:spcPct val="100000"/>
              </a:lnSpc>
            </a:pPr>
            <a:r>
              <a:rPr lang="fr-FR" b="1" dirty="0">
                <a:solidFill>
                  <a:srgbClr val="00B050"/>
                </a:solidFill>
              </a:rPr>
              <a:t>Stratégie(s) d’adaptation pour faire face à une source de stress/menace</a:t>
            </a:r>
            <a:r>
              <a:rPr lang="fr-FR" dirty="0"/>
              <a:t>.</a:t>
            </a:r>
          </a:p>
          <a:p>
            <a:pPr lvl="1">
              <a:lnSpc>
                <a:spcPct val="100000"/>
              </a:lnSpc>
              <a:spcBef>
                <a:spcPts val="0"/>
              </a:spcBef>
            </a:pPr>
            <a:r>
              <a:rPr lang="fr-FR" dirty="0"/>
              <a:t>On évalue la situation</a:t>
            </a:r>
          </a:p>
          <a:p>
            <a:pPr lvl="1">
              <a:lnSpc>
                <a:spcPct val="100000"/>
              </a:lnSpc>
              <a:spcBef>
                <a:spcPts val="0"/>
              </a:spcBef>
            </a:pPr>
            <a:r>
              <a:rPr lang="fr-FR" dirty="0"/>
              <a:t>On chercher un moyen d’y réagir</a:t>
            </a:r>
          </a:p>
          <a:p>
            <a:pPr>
              <a:lnSpc>
                <a:spcPct val="100000"/>
              </a:lnSpc>
            </a:pPr>
            <a:r>
              <a:rPr lang="fr-FR" dirty="0"/>
              <a:t>On distingue </a:t>
            </a:r>
            <a:r>
              <a:rPr lang="fr-FR" b="1" dirty="0"/>
              <a:t>plusieurs « styles » </a:t>
            </a:r>
            <a:r>
              <a:rPr lang="fr-FR" dirty="0"/>
              <a:t>de coping (Lazarus et Folkman, 1976): </a:t>
            </a:r>
          </a:p>
          <a:p>
            <a:pPr lvl="1">
              <a:lnSpc>
                <a:spcPct val="100000"/>
              </a:lnSpc>
              <a:spcBef>
                <a:spcPts val="0"/>
              </a:spcBef>
            </a:pPr>
            <a:r>
              <a:rPr lang="fr-FR" b="1" dirty="0"/>
              <a:t>Le coping centré sur les émotions </a:t>
            </a:r>
            <a:r>
              <a:rPr lang="fr-FR" sz="1200" dirty="0"/>
              <a:t>(ex : relaxation, réévaluation positive, </a:t>
            </a:r>
            <a:r>
              <a:rPr lang="fr-FR" sz="1200" i="1" dirty="0"/>
              <a:t>évitement</a:t>
            </a:r>
            <a:r>
              <a:rPr lang="fr-FR" sz="1200" dirty="0"/>
              <a:t>, consommation de substances, activités distrayantes, auto-accusation, exprimer ses émotions, minimisation, déni)</a:t>
            </a:r>
          </a:p>
          <a:p>
            <a:pPr lvl="1">
              <a:lnSpc>
                <a:spcPct val="100000"/>
              </a:lnSpc>
              <a:spcBef>
                <a:spcPts val="0"/>
              </a:spcBef>
            </a:pPr>
            <a:r>
              <a:rPr lang="fr-FR" b="1" dirty="0"/>
              <a:t>Le coping centré sur le problème </a:t>
            </a:r>
            <a:r>
              <a:rPr lang="fr-FR" sz="1200" dirty="0"/>
              <a:t>(ex : rassembler des informations, gérer des objectifs, gérer le temps, rechercher des solutions, résolution du problème, affrontement de la situation, </a:t>
            </a:r>
            <a:r>
              <a:rPr lang="fr-FR" sz="1200" i="1" dirty="0"/>
              <a:t>vigilance</a:t>
            </a:r>
            <a:r>
              <a:rPr lang="fr-FR" sz="1200" dirty="0"/>
              <a:t>)</a:t>
            </a:r>
          </a:p>
          <a:p>
            <a:pPr lvl="1">
              <a:lnSpc>
                <a:spcPct val="100000"/>
              </a:lnSpc>
              <a:spcBef>
                <a:spcPts val="0"/>
              </a:spcBef>
            </a:pPr>
            <a:r>
              <a:rPr lang="fr-FR" b="1" dirty="0"/>
              <a:t>La recherche de soutien social </a:t>
            </a:r>
            <a:r>
              <a:rPr lang="fr-FR" sz="1200" dirty="0"/>
              <a:t>(ex : efforts pour solliciter et obtenir l’aide d’autrui)</a:t>
            </a:r>
            <a:endParaRPr lang="fr-FR" dirty="0"/>
          </a:p>
          <a:p>
            <a:pPr>
              <a:lnSpc>
                <a:spcPct val="100000"/>
              </a:lnSpc>
            </a:pPr>
            <a:r>
              <a:rPr lang="fr-FR" dirty="0"/>
              <a:t>Le style utilisé varie selon les individus, dans le temps pour un même individu, la personnalité, et dépend de nos croyances, nos motivations, notre lieu de contrôle (interne/externe), et de la situation (nature de la menace, durée, ambiguïté, contrôlabilité, soutien social…).</a:t>
            </a:r>
          </a:p>
          <a:p>
            <a:pPr>
              <a:lnSpc>
                <a:spcPct val="100000"/>
              </a:lnSpc>
            </a:pPr>
            <a:r>
              <a:rPr lang="fr-FR" b="1" dirty="0">
                <a:solidFill>
                  <a:srgbClr val="00B050"/>
                </a:solidFill>
              </a:rPr>
              <a:t>Une stratégie de coping (quelle qu’elle soit) est efficace si elle permet de diminuer l’impact d’un </a:t>
            </a:r>
            <a:r>
              <a:rPr lang="fr-FR" b="1" dirty="0" err="1">
                <a:solidFill>
                  <a:srgbClr val="00B050"/>
                </a:solidFill>
              </a:rPr>
              <a:t>stresseur</a:t>
            </a:r>
            <a:r>
              <a:rPr lang="fr-FR" b="1" dirty="0">
                <a:solidFill>
                  <a:srgbClr val="00B050"/>
                </a:solidFill>
              </a:rPr>
              <a:t> sur le bien-être de la personne.</a:t>
            </a:r>
          </a:p>
          <a:p>
            <a:pPr lvl="1"/>
            <a:endParaRPr lang="fr-FR" dirty="0"/>
          </a:p>
        </p:txBody>
      </p:sp>
      <p:pic>
        <p:nvPicPr>
          <p:cNvPr id="1026" name="Picture 2" descr="What Do You Mean? — Wikipédia">
            <a:extLst>
              <a:ext uri="{FF2B5EF4-FFF2-40B4-BE49-F238E27FC236}">
                <a16:creationId xmlns:a16="http://schemas.microsoft.com/office/drawing/2014/main" id="{1C856FA4-5427-41DB-B0C8-AC0872C2860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950" t="27422" r="11145" b="30660"/>
          <a:stretch/>
        </p:blipFill>
        <p:spPr bwMode="auto">
          <a:xfrm rot="20854341">
            <a:off x="6263014" y="206706"/>
            <a:ext cx="1653436" cy="878394"/>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a:extLst>
              <a:ext uri="{FF2B5EF4-FFF2-40B4-BE49-F238E27FC236}">
                <a16:creationId xmlns:a16="http://schemas.microsoft.com/office/drawing/2014/main" id="{2E98314C-5E2B-4035-8364-53B80E9681FD}"/>
              </a:ext>
            </a:extLst>
          </p:cNvPr>
          <p:cNvPicPr>
            <a:picLocks noChangeAspect="1"/>
          </p:cNvPicPr>
          <p:nvPr/>
        </p:nvPicPr>
        <p:blipFill>
          <a:blip r:embed="rId4"/>
          <a:stretch>
            <a:fillRect/>
          </a:stretch>
        </p:blipFill>
        <p:spPr>
          <a:xfrm>
            <a:off x="5795939" y="574625"/>
            <a:ext cx="528567" cy="520989"/>
          </a:xfrm>
          <a:prstGeom prst="rect">
            <a:avLst/>
          </a:prstGeom>
        </p:spPr>
      </p:pic>
    </p:spTree>
    <p:extLst>
      <p:ext uri="{BB962C8B-B14F-4D97-AF65-F5344CB8AC3E}">
        <p14:creationId xmlns:p14="http://schemas.microsoft.com/office/powerpoint/2010/main" val="5381028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DB2706-6764-4FE2-8896-46F14C8679F5}"/>
              </a:ext>
            </a:extLst>
          </p:cNvPr>
          <p:cNvSpPr>
            <a:spLocks noGrp="1"/>
          </p:cNvSpPr>
          <p:nvPr>
            <p:ph type="title"/>
          </p:nvPr>
        </p:nvSpPr>
        <p:spPr/>
        <p:txBody>
          <a:bodyPr/>
          <a:lstStyle/>
          <a:p>
            <a:r>
              <a:rPr lang="fr-FR" b="1" dirty="0"/>
              <a:t>Les </a:t>
            </a:r>
            <a:r>
              <a:rPr lang="fr-FR" b="1" dirty="0" err="1"/>
              <a:t>soignant.e.s</a:t>
            </a:r>
            <a:r>
              <a:rPr lang="fr-FR" b="1" dirty="0"/>
              <a:t> face à la mort :</a:t>
            </a:r>
          </a:p>
        </p:txBody>
      </p:sp>
      <p:sp>
        <p:nvSpPr>
          <p:cNvPr id="3" name="Espace réservé du texte 2">
            <a:extLst>
              <a:ext uri="{FF2B5EF4-FFF2-40B4-BE49-F238E27FC236}">
                <a16:creationId xmlns:a16="http://schemas.microsoft.com/office/drawing/2014/main" id="{C324AA77-2021-42F0-A431-0C303657D1FE}"/>
              </a:ext>
            </a:extLst>
          </p:cNvPr>
          <p:cNvSpPr>
            <a:spLocks noGrp="1"/>
          </p:cNvSpPr>
          <p:nvPr>
            <p:ph type="body" idx="1"/>
          </p:nvPr>
        </p:nvSpPr>
        <p:spPr/>
        <p:txBody>
          <a:bodyPr/>
          <a:lstStyle/>
          <a:p>
            <a:pPr algn="just"/>
            <a:r>
              <a:rPr lang="fr-FR" sz="1600" b="1" i="1" dirty="0" err="1"/>
              <a:t>Korean</a:t>
            </a:r>
            <a:r>
              <a:rPr lang="fr-FR" sz="1600" b="1" i="1" dirty="0"/>
              <a:t> J Med Education</a:t>
            </a:r>
            <a:r>
              <a:rPr lang="fr-FR" sz="1600" b="1" dirty="0"/>
              <a:t>, 2019</a:t>
            </a:r>
            <a:r>
              <a:rPr lang="fr-FR" sz="1600" dirty="0"/>
              <a:t> </a:t>
            </a:r>
            <a:r>
              <a:rPr lang="fr-FR" sz="1100" dirty="0"/>
              <a:t>(</a:t>
            </a:r>
            <a:r>
              <a:rPr lang="fr-FR" sz="1100" dirty="0">
                <a:hlinkClick r:id="rId3"/>
              </a:rPr>
              <a:t>https://www.ncbi.nlm.nih.gov/pubmed/31455054</a:t>
            </a:r>
            <a:r>
              <a:rPr lang="fr-FR" sz="1100" dirty="0"/>
              <a:t>) : </a:t>
            </a:r>
            <a:r>
              <a:rPr lang="fr-FR" sz="1600" dirty="0"/>
              <a:t>184 étudiant.es en soins infirmiers de Corée du Sud, interrogé.es par questionnaire (résilience - IRI, satisfaction de vie - Diener, bien être mental - </a:t>
            </a:r>
            <a:r>
              <a:rPr lang="fr-FR" sz="1600" dirty="0" err="1"/>
              <a:t>Ryff</a:t>
            </a:r>
            <a:r>
              <a:rPr lang="fr-FR" sz="1600" dirty="0"/>
              <a:t>, attitude face à la mort – </a:t>
            </a:r>
            <a:r>
              <a:rPr lang="fr-FR" sz="1600" dirty="0" err="1"/>
              <a:t>Thornson</a:t>
            </a:r>
            <a:r>
              <a:rPr lang="fr-FR" sz="1600" dirty="0"/>
              <a:t>) → </a:t>
            </a:r>
            <a:r>
              <a:rPr lang="fr-FR" sz="1600" b="1" dirty="0">
                <a:solidFill>
                  <a:srgbClr val="00B050"/>
                </a:solidFill>
              </a:rPr>
              <a:t>l’attitude positive face à la mort est corrélée significativement au bien être mental et à une formation au sujet de la mort. </a:t>
            </a:r>
          </a:p>
          <a:p>
            <a:pPr algn="just"/>
            <a:r>
              <a:rPr lang="fr-FR" sz="1600" b="1" i="1" dirty="0" err="1"/>
              <a:t>Australasian</a:t>
            </a:r>
            <a:r>
              <a:rPr lang="fr-FR" sz="1600" b="1" i="1" dirty="0"/>
              <a:t> Emergency Care</a:t>
            </a:r>
            <a:r>
              <a:rPr lang="fr-FR" sz="1600" b="1" dirty="0"/>
              <a:t>, 2018 </a:t>
            </a:r>
            <a:r>
              <a:rPr lang="fr-FR" sz="1100" dirty="0"/>
              <a:t>(</a:t>
            </a:r>
            <a:r>
              <a:rPr lang="fr-FR" sz="1100" dirty="0">
                <a:hlinkClick r:id="rId4"/>
              </a:rPr>
              <a:t>https://www.ncbi.nlm.nih.gov/pubmed/31151793</a:t>
            </a:r>
            <a:r>
              <a:rPr lang="fr-FR" sz="1100" dirty="0"/>
              <a:t>) </a:t>
            </a:r>
            <a:r>
              <a:rPr lang="fr-FR" sz="1600" dirty="0"/>
              <a:t>: 161 soignant.es d’un SAU australien, questionnaire (Environnement de travail - WES-10, Echelle de Coping de </a:t>
            </a:r>
            <a:r>
              <a:rPr lang="fr-FR" sz="1600" dirty="0" err="1"/>
              <a:t>Jalowiec</a:t>
            </a:r>
            <a:r>
              <a:rPr lang="fr-FR" sz="1600" dirty="0"/>
              <a:t> – JCS-A, </a:t>
            </a:r>
            <a:r>
              <a:rPr lang="fr-FR" sz="1600" dirty="0" err="1"/>
              <a:t>Stresseurs</a:t>
            </a:r>
            <a:r>
              <a:rPr lang="fr-FR" sz="1600" dirty="0"/>
              <a:t> des services d’urgences – EDS) → </a:t>
            </a:r>
            <a:r>
              <a:rPr lang="fr-FR" sz="1600" dirty="0" err="1"/>
              <a:t>Stresseurs</a:t>
            </a:r>
            <a:r>
              <a:rPr lang="fr-FR" sz="1600" dirty="0"/>
              <a:t> = mort d’un patient, forte charge de travail, manque d’interdisciplinarité, violences dans l’environnement de travail ; Coping les plus fréquents = </a:t>
            </a:r>
            <a:r>
              <a:rPr lang="fr-FR" sz="1600" b="1" dirty="0">
                <a:solidFill>
                  <a:srgbClr val="00B050"/>
                </a:solidFill>
              </a:rPr>
              <a:t>maintenir une vie normale, rechercher des solutions, utiliser son expérience passée, garder le contrôle de la situation, rechercher de l’information </a:t>
            </a:r>
            <a:r>
              <a:rPr lang="fr-FR" sz="1600" dirty="0"/>
              <a:t>; négatifs (s’inquiéter, s’énerver, consommer des toxiques, éviter ou ignorer le problème)  </a:t>
            </a:r>
          </a:p>
        </p:txBody>
      </p:sp>
      <p:pic>
        <p:nvPicPr>
          <p:cNvPr id="4" name="Image 3">
            <a:extLst>
              <a:ext uri="{FF2B5EF4-FFF2-40B4-BE49-F238E27FC236}">
                <a16:creationId xmlns:a16="http://schemas.microsoft.com/office/drawing/2014/main" id="{5E2B6793-C746-45EB-979F-DF6C0B8E4B13}"/>
              </a:ext>
            </a:extLst>
          </p:cNvPr>
          <p:cNvPicPr>
            <a:picLocks noChangeAspect="1"/>
          </p:cNvPicPr>
          <p:nvPr/>
        </p:nvPicPr>
        <p:blipFill>
          <a:blip r:embed="rId5"/>
          <a:stretch>
            <a:fillRect/>
          </a:stretch>
        </p:blipFill>
        <p:spPr>
          <a:xfrm>
            <a:off x="4944169" y="53636"/>
            <a:ext cx="528567" cy="520989"/>
          </a:xfrm>
          <a:prstGeom prst="rect">
            <a:avLst/>
          </a:prstGeom>
        </p:spPr>
      </p:pic>
    </p:spTree>
    <p:extLst>
      <p:ext uri="{BB962C8B-B14F-4D97-AF65-F5344CB8AC3E}">
        <p14:creationId xmlns:p14="http://schemas.microsoft.com/office/powerpoint/2010/main" val="9782535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0B7A25-D600-470A-866C-FCD28AAF2DAE}"/>
              </a:ext>
            </a:extLst>
          </p:cNvPr>
          <p:cNvSpPr>
            <a:spLocks noGrp="1"/>
          </p:cNvSpPr>
          <p:nvPr>
            <p:ph type="title"/>
          </p:nvPr>
        </p:nvSpPr>
        <p:spPr/>
        <p:txBody>
          <a:bodyPr/>
          <a:lstStyle/>
          <a:p>
            <a:r>
              <a:rPr lang="fr-FR" b="1" dirty="0"/>
              <a:t>Prendre soin des </a:t>
            </a:r>
            <a:r>
              <a:rPr lang="fr-FR" b="1" dirty="0" err="1"/>
              <a:t>soignant.e.s</a:t>
            </a:r>
            <a:r>
              <a:rPr lang="fr-FR" b="1" dirty="0"/>
              <a:t> :</a:t>
            </a:r>
          </a:p>
        </p:txBody>
      </p:sp>
      <p:sp>
        <p:nvSpPr>
          <p:cNvPr id="3" name="Espace réservé du texte 2">
            <a:extLst>
              <a:ext uri="{FF2B5EF4-FFF2-40B4-BE49-F238E27FC236}">
                <a16:creationId xmlns:a16="http://schemas.microsoft.com/office/drawing/2014/main" id="{02BEB830-3E04-46DF-A5B6-B97733BD3CBA}"/>
              </a:ext>
            </a:extLst>
          </p:cNvPr>
          <p:cNvSpPr>
            <a:spLocks noGrp="1"/>
          </p:cNvSpPr>
          <p:nvPr>
            <p:ph type="body" idx="1"/>
          </p:nvPr>
        </p:nvSpPr>
        <p:spPr/>
        <p:txBody>
          <a:bodyPr/>
          <a:lstStyle/>
          <a:p>
            <a:r>
              <a:rPr lang="fr-FR" sz="1600" b="1" i="1" dirty="0"/>
              <a:t>Journal of </a:t>
            </a:r>
            <a:r>
              <a:rPr lang="fr-FR" sz="1600" b="1" i="1" dirty="0" err="1"/>
              <a:t>Death</a:t>
            </a:r>
            <a:r>
              <a:rPr lang="fr-FR" sz="1600" b="1" i="1" dirty="0"/>
              <a:t> and </a:t>
            </a:r>
            <a:r>
              <a:rPr lang="fr-FR" sz="1600" b="1" i="1" dirty="0" err="1"/>
              <a:t>Dying</a:t>
            </a:r>
            <a:r>
              <a:rPr lang="fr-FR" sz="1600" b="1" dirty="0"/>
              <a:t>, 2003 </a:t>
            </a:r>
            <a:r>
              <a:rPr lang="fr-FR" sz="1100" dirty="0"/>
              <a:t>(doi:10.2190/950h-u076-t5jb-x6hn) </a:t>
            </a:r>
            <a:r>
              <a:rPr lang="fr-FR" sz="1600" dirty="0"/>
              <a:t>: 30 médecins de 4 hôpitaux de Boston, qualitatif → </a:t>
            </a:r>
            <a:r>
              <a:rPr lang="fr-FR" sz="1600" b="1" dirty="0">
                <a:solidFill>
                  <a:schemeClr val="accent1">
                    <a:lumMod val="75000"/>
                  </a:schemeClr>
                </a:solidFill>
              </a:rPr>
              <a:t>8 mécanismes de coping : médicalisation, deshumanisation du patient, colère contre le patient, euphémisation, humour, déni du manque de compétence, </a:t>
            </a:r>
            <a:r>
              <a:rPr lang="fr-FR" sz="1600" b="1" dirty="0" err="1">
                <a:solidFill>
                  <a:schemeClr val="accent1">
                    <a:lumMod val="75000"/>
                  </a:schemeClr>
                </a:solidFill>
              </a:rPr>
              <a:t>dé-émotionnalisation</a:t>
            </a:r>
            <a:r>
              <a:rPr lang="fr-FR" sz="1600" b="1" dirty="0">
                <a:solidFill>
                  <a:schemeClr val="accent1">
                    <a:lumMod val="75000"/>
                  </a:schemeClr>
                </a:solidFill>
              </a:rPr>
              <a:t>, parler aux autres. </a:t>
            </a:r>
          </a:p>
          <a:p>
            <a:r>
              <a:rPr lang="en-US" sz="1600" b="1" i="1" dirty="0"/>
              <a:t>Journal of Clinical Nursing</a:t>
            </a:r>
            <a:r>
              <a:rPr lang="en-US" sz="1600" b="1" dirty="0"/>
              <a:t>, 2019</a:t>
            </a:r>
            <a:r>
              <a:rPr lang="en-US" sz="1600" dirty="0"/>
              <a:t> </a:t>
            </a:r>
            <a:r>
              <a:rPr lang="en-US" sz="1100" dirty="0"/>
              <a:t>(doi:10.1111/jocn.15085) </a:t>
            </a:r>
            <a:r>
              <a:rPr lang="en-US" sz="1600" dirty="0"/>
              <a:t>: revue de la </a:t>
            </a:r>
            <a:r>
              <a:rPr lang="en-US" sz="1600" dirty="0" err="1"/>
              <a:t>littérature</a:t>
            </a:r>
            <a:r>
              <a:rPr lang="en-US" sz="1600" dirty="0"/>
              <a:t> sur les </a:t>
            </a:r>
            <a:r>
              <a:rPr lang="en-US" sz="1600" dirty="0" err="1"/>
              <a:t>méthodes</a:t>
            </a:r>
            <a:r>
              <a:rPr lang="en-US" sz="1600" dirty="0"/>
              <a:t> de debriefing après le </a:t>
            </a:r>
            <a:r>
              <a:rPr lang="en-US" sz="1600" dirty="0" err="1"/>
              <a:t>décès</a:t>
            </a:r>
            <a:r>
              <a:rPr lang="en-US" sz="1600" dirty="0"/>
              <a:t> d’un patient (</a:t>
            </a:r>
            <a:r>
              <a:rPr lang="en-US" sz="1600" dirty="0" err="1"/>
              <a:t>clinique</a:t>
            </a:r>
            <a:r>
              <a:rPr lang="en-US" sz="1600" dirty="0"/>
              <a:t> </a:t>
            </a:r>
            <a:r>
              <a:rPr lang="en-US" sz="1600" dirty="0" err="1"/>
              <a:t>ou</a:t>
            </a:r>
            <a:r>
              <a:rPr lang="en-US" sz="1600" dirty="0"/>
              <a:t> simulation) avec des </a:t>
            </a:r>
            <a:r>
              <a:rPr lang="en-US" sz="1600" dirty="0" err="1"/>
              <a:t>étudiants</a:t>
            </a:r>
            <a:r>
              <a:rPr lang="en-US" sz="1600" dirty="0"/>
              <a:t> → </a:t>
            </a:r>
            <a:r>
              <a:rPr lang="en-US" sz="1600" b="1" dirty="0">
                <a:solidFill>
                  <a:srgbClr val="00B050"/>
                </a:solidFill>
              </a:rPr>
              <a:t>un debriefing </a:t>
            </a:r>
            <a:r>
              <a:rPr lang="en-US" sz="1600" b="1" dirty="0" err="1">
                <a:solidFill>
                  <a:srgbClr val="00B050"/>
                </a:solidFill>
              </a:rPr>
              <a:t>laissant</a:t>
            </a:r>
            <a:r>
              <a:rPr lang="en-US" sz="1600" b="1" dirty="0">
                <a:solidFill>
                  <a:srgbClr val="00B050"/>
                </a:solidFill>
              </a:rPr>
              <a:t> la place à </a:t>
            </a:r>
            <a:r>
              <a:rPr lang="en-US" sz="1600" b="1" dirty="0" err="1">
                <a:solidFill>
                  <a:srgbClr val="00B050"/>
                </a:solidFill>
              </a:rPr>
              <a:t>l’expression</a:t>
            </a:r>
            <a:r>
              <a:rPr lang="en-US" sz="1600" b="1" dirty="0">
                <a:solidFill>
                  <a:srgbClr val="00B050"/>
                </a:solidFill>
              </a:rPr>
              <a:t> des </a:t>
            </a:r>
            <a:r>
              <a:rPr lang="en-US" sz="1600" b="1" dirty="0" err="1">
                <a:solidFill>
                  <a:srgbClr val="00B050"/>
                </a:solidFill>
              </a:rPr>
              <a:t>émotions</a:t>
            </a:r>
            <a:r>
              <a:rPr lang="en-US" sz="1600" b="1" dirty="0">
                <a:solidFill>
                  <a:srgbClr val="00B050"/>
                </a:solidFill>
              </a:rPr>
              <a:t> </a:t>
            </a:r>
            <a:r>
              <a:rPr lang="en-US" sz="1600" b="1" dirty="0" err="1">
                <a:solidFill>
                  <a:srgbClr val="00B050"/>
                </a:solidFill>
              </a:rPr>
              <a:t>permet</a:t>
            </a:r>
            <a:r>
              <a:rPr lang="en-US" sz="1600" b="1" dirty="0">
                <a:solidFill>
                  <a:srgbClr val="00B050"/>
                </a:solidFill>
              </a:rPr>
              <a:t> </a:t>
            </a:r>
            <a:r>
              <a:rPr lang="en-US" sz="1600" b="1" dirty="0" err="1">
                <a:solidFill>
                  <a:srgbClr val="00B050"/>
                </a:solidFill>
              </a:rPr>
              <a:t>d’améliorer</a:t>
            </a:r>
            <a:r>
              <a:rPr lang="en-US" sz="1600" b="1" dirty="0">
                <a:solidFill>
                  <a:srgbClr val="00B050"/>
                </a:solidFill>
              </a:rPr>
              <a:t> </a:t>
            </a:r>
            <a:r>
              <a:rPr lang="en-US" sz="1600" b="1" dirty="0" err="1">
                <a:solidFill>
                  <a:srgbClr val="00B050"/>
                </a:solidFill>
              </a:rPr>
              <a:t>l’impact</a:t>
            </a:r>
            <a:r>
              <a:rPr lang="en-US" sz="1600" b="1" dirty="0">
                <a:solidFill>
                  <a:srgbClr val="00B050"/>
                </a:solidFill>
              </a:rPr>
              <a:t> </a:t>
            </a:r>
            <a:r>
              <a:rPr lang="en-US" sz="1600" b="1" dirty="0" err="1">
                <a:solidFill>
                  <a:srgbClr val="00B050"/>
                </a:solidFill>
              </a:rPr>
              <a:t>psychologique</a:t>
            </a:r>
            <a:r>
              <a:rPr lang="en-US" sz="1600" b="1" dirty="0">
                <a:solidFill>
                  <a:srgbClr val="00B050"/>
                </a:solidFill>
              </a:rPr>
              <a:t> </a:t>
            </a:r>
            <a:r>
              <a:rPr lang="en-US" sz="1600" dirty="0"/>
              <a:t>et </a:t>
            </a:r>
            <a:r>
              <a:rPr lang="en-US" sz="1600" dirty="0" err="1"/>
              <a:t>l’apprentissage</a:t>
            </a:r>
            <a:r>
              <a:rPr lang="en-US" sz="1600" dirty="0"/>
              <a:t> chez les </a:t>
            </a:r>
            <a:r>
              <a:rPr lang="en-US" sz="1600" dirty="0" err="1"/>
              <a:t>étudiant.e.s</a:t>
            </a:r>
            <a:r>
              <a:rPr lang="en-US" sz="1600" dirty="0"/>
              <a:t>. </a:t>
            </a:r>
          </a:p>
          <a:p>
            <a:r>
              <a:rPr lang="en-US" sz="1600" b="1" i="1" dirty="0"/>
              <a:t>Nurse education today</a:t>
            </a:r>
            <a:r>
              <a:rPr lang="en-US" sz="1600" b="1" dirty="0"/>
              <a:t>, 2019 </a:t>
            </a:r>
            <a:r>
              <a:rPr lang="en-US" sz="1100" dirty="0"/>
              <a:t>(</a:t>
            </a:r>
            <a:r>
              <a:rPr lang="fr-FR" sz="1100" dirty="0">
                <a:hlinkClick r:id="rId3"/>
              </a:rPr>
              <a:t>10.1016/j.nedt.2019.08.012</a:t>
            </a:r>
            <a:r>
              <a:rPr lang="fr-FR" sz="1100" dirty="0"/>
              <a:t>) </a:t>
            </a:r>
            <a:r>
              <a:rPr lang="fr-FR" sz="1600" dirty="0"/>
              <a:t>: 112 </a:t>
            </a:r>
            <a:r>
              <a:rPr lang="fr-FR" sz="1600" dirty="0" err="1"/>
              <a:t>étudiant.e.s</a:t>
            </a:r>
            <a:r>
              <a:rPr lang="fr-FR" sz="1600" dirty="0"/>
              <a:t> </a:t>
            </a:r>
            <a:r>
              <a:rPr lang="fr-FR" sz="1600" dirty="0" err="1"/>
              <a:t>infirmier.e.s</a:t>
            </a:r>
            <a:r>
              <a:rPr lang="fr-FR" sz="1600" dirty="0"/>
              <a:t> et 101 étudiants en médecine suivis jusqu’à la fin de leur 1-2</a:t>
            </a:r>
            <a:r>
              <a:rPr lang="fr-FR" sz="1600" baseline="30000" dirty="0"/>
              <a:t>e</a:t>
            </a:r>
            <a:r>
              <a:rPr lang="fr-FR" sz="1600" dirty="0"/>
              <a:t> cycle, questionnaire sur la gestion de la mort d’un patient → </a:t>
            </a:r>
            <a:r>
              <a:rPr lang="fr-FR" sz="1600" b="1" dirty="0">
                <a:solidFill>
                  <a:schemeClr val="accent4">
                    <a:lumMod val="75000"/>
                  </a:schemeClr>
                </a:solidFill>
              </a:rPr>
              <a:t>difficultés, manque de connaissances générant un évitement,</a:t>
            </a:r>
            <a:r>
              <a:rPr lang="fr-FR" sz="1600" b="1" dirty="0">
                <a:solidFill>
                  <a:srgbClr val="00B050"/>
                </a:solidFill>
              </a:rPr>
              <a:t> nécessité d’apprendre sur la gestion des émotions et/en </a:t>
            </a:r>
            <a:r>
              <a:rPr lang="fr-FR" sz="1600" b="1" dirty="0" err="1">
                <a:solidFill>
                  <a:srgbClr val="00B050"/>
                </a:solidFill>
              </a:rPr>
              <a:t>interpro</a:t>
            </a:r>
            <a:r>
              <a:rPr lang="fr-FR" sz="1600" b="1" dirty="0">
                <a:solidFill>
                  <a:srgbClr val="00B050"/>
                </a:solidFill>
              </a:rPr>
              <a:t> ?</a:t>
            </a:r>
          </a:p>
        </p:txBody>
      </p:sp>
      <p:pic>
        <p:nvPicPr>
          <p:cNvPr id="4" name="Image 3">
            <a:extLst>
              <a:ext uri="{FF2B5EF4-FFF2-40B4-BE49-F238E27FC236}">
                <a16:creationId xmlns:a16="http://schemas.microsoft.com/office/drawing/2014/main" id="{F98D6C7B-54A2-49C8-9062-C9DE1B62EC05}"/>
              </a:ext>
            </a:extLst>
          </p:cNvPr>
          <p:cNvPicPr>
            <a:picLocks noChangeAspect="1"/>
          </p:cNvPicPr>
          <p:nvPr/>
        </p:nvPicPr>
        <p:blipFill>
          <a:blip r:embed="rId4"/>
          <a:stretch>
            <a:fillRect/>
          </a:stretch>
        </p:blipFill>
        <p:spPr>
          <a:xfrm>
            <a:off x="0" y="4622511"/>
            <a:ext cx="528567" cy="520989"/>
          </a:xfrm>
          <a:prstGeom prst="rect">
            <a:avLst/>
          </a:prstGeom>
        </p:spPr>
      </p:pic>
    </p:spTree>
    <p:extLst>
      <p:ext uri="{BB962C8B-B14F-4D97-AF65-F5344CB8AC3E}">
        <p14:creationId xmlns:p14="http://schemas.microsoft.com/office/powerpoint/2010/main" val="26989291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BCA334-6D1E-4472-89AE-69422304267C}"/>
              </a:ext>
            </a:extLst>
          </p:cNvPr>
          <p:cNvSpPr>
            <a:spLocks noGrp="1"/>
          </p:cNvSpPr>
          <p:nvPr>
            <p:ph type="title"/>
          </p:nvPr>
        </p:nvSpPr>
        <p:spPr/>
        <p:txBody>
          <a:bodyPr/>
          <a:lstStyle/>
          <a:p>
            <a:r>
              <a:rPr lang="fr-FR" b="1" dirty="0">
                <a:solidFill>
                  <a:schemeClr val="tx1"/>
                </a:solidFill>
              </a:rPr>
              <a:t>Prendre soin de soi = se former, s’informer ?</a:t>
            </a:r>
          </a:p>
        </p:txBody>
      </p:sp>
      <p:sp>
        <p:nvSpPr>
          <p:cNvPr id="3" name="Espace réservé du texte 2">
            <a:extLst>
              <a:ext uri="{FF2B5EF4-FFF2-40B4-BE49-F238E27FC236}">
                <a16:creationId xmlns:a16="http://schemas.microsoft.com/office/drawing/2014/main" id="{FB35989C-6D76-4B8C-BE9A-3661DE32C79B}"/>
              </a:ext>
            </a:extLst>
          </p:cNvPr>
          <p:cNvSpPr>
            <a:spLocks noGrp="1"/>
          </p:cNvSpPr>
          <p:nvPr>
            <p:ph type="body" idx="1"/>
          </p:nvPr>
        </p:nvSpPr>
        <p:spPr/>
        <p:txBody>
          <a:bodyPr/>
          <a:lstStyle/>
          <a:p>
            <a:pPr marL="114300" indent="0">
              <a:buNone/>
            </a:pPr>
            <a:r>
              <a:rPr lang="fr-FR" sz="1600" b="1" i="1" dirty="0" err="1"/>
              <a:t>Psychiatry</a:t>
            </a:r>
            <a:r>
              <a:rPr lang="fr-FR" sz="1600" b="1" i="1" dirty="0"/>
              <a:t> </a:t>
            </a:r>
            <a:r>
              <a:rPr lang="fr-FR" sz="1600" b="1" i="1" dirty="0" err="1"/>
              <a:t>Research</a:t>
            </a:r>
            <a:r>
              <a:rPr lang="fr-FR" sz="1600" b="1" dirty="0"/>
              <a:t>, 2019 </a:t>
            </a:r>
            <a:r>
              <a:rPr lang="fr-FR" sz="1600" dirty="0"/>
              <a:t>(</a:t>
            </a:r>
            <a:r>
              <a:rPr lang="fr-FR" u="sng" dirty="0">
                <a:hlinkClick r:id="rId3"/>
              </a:rPr>
              <a:t>10.1016/j.psychres.2019.02.075</a:t>
            </a:r>
            <a:r>
              <a:rPr lang="fr-FR" dirty="0"/>
              <a:t>) : </a:t>
            </a:r>
            <a:r>
              <a:rPr lang="fr-FR" sz="1600" dirty="0"/>
              <a:t>. </a:t>
            </a:r>
          </a:p>
          <a:p>
            <a:pPr algn="just"/>
            <a:r>
              <a:rPr lang="fr-FR" dirty="0"/>
              <a:t>Médecins du royaume uni</a:t>
            </a:r>
          </a:p>
          <a:p>
            <a:pPr algn="just"/>
            <a:r>
              <a:rPr lang="fr-FR" dirty="0"/>
              <a:t>Randomisés en 5 groupes : 4 groupes eurent des modules de formation en psychologie à suivre, 1 contrôle (environ 40 médecins/groupe analysés). </a:t>
            </a:r>
          </a:p>
          <a:p>
            <a:pPr algn="just"/>
            <a:r>
              <a:rPr lang="fr-FR" dirty="0"/>
              <a:t>Un questionnaire avant l’éventuel module de formation, un 7 jours plus tard (MBI, GAD7, GHQ12, Texas </a:t>
            </a:r>
            <a:r>
              <a:rPr lang="fr-FR" dirty="0" err="1"/>
              <a:t>revised</a:t>
            </a:r>
            <a:r>
              <a:rPr lang="fr-FR" dirty="0"/>
              <a:t> </a:t>
            </a:r>
            <a:r>
              <a:rPr lang="fr-FR" dirty="0" err="1"/>
              <a:t>inventory</a:t>
            </a:r>
            <a:r>
              <a:rPr lang="fr-FR" dirty="0"/>
              <a:t> of grief, OH </a:t>
            </a:r>
            <a:r>
              <a:rPr lang="fr-FR" dirty="0" err="1"/>
              <a:t>dependance</a:t>
            </a:r>
            <a:r>
              <a:rPr lang="fr-FR" dirty="0"/>
              <a:t>/use, </a:t>
            </a:r>
            <a:r>
              <a:rPr lang="fr-FR" dirty="0" err="1"/>
              <a:t>drog</a:t>
            </a:r>
            <a:r>
              <a:rPr lang="fr-FR" dirty="0"/>
              <a:t> use, insomnie, binge-</a:t>
            </a:r>
            <a:r>
              <a:rPr lang="fr-FR" dirty="0" err="1"/>
              <a:t>eating</a:t>
            </a:r>
            <a:r>
              <a:rPr lang="fr-FR" dirty="0"/>
              <a:t>, symptômes physiques)</a:t>
            </a:r>
          </a:p>
          <a:p>
            <a:pPr algn="just"/>
            <a:r>
              <a:rPr lang="fr-FR" dirty="0"/>
              <a:t>J0 : pas de différence significative, 40% burnout, 28% comorbidité psy, 13% anxiété sévère, 9% OH-dépendant, 20% binge-</a:t>
            </a:r>
            <a:r>
              <a:rPr lang="fr-FR" dirty="0" err="1"/>
              <a:t>eating</a:t>
            </a:r>
            <a:r>
              <a:rPr lang="fr-FR" dirty="0"/>
              <a:t>. </a:t>
            </a:r>
          </a:p>
          <a:p>
            <a:pPr algn="just"/>
            <a:r>
              <a:rPr lang="fr-FR" dirty="0"/>
              <a:t>J7 : réduction burnout, anxiété dans le groupe formés vs groupe contrôle !</a:t>
            </a:r>
          </a:p>
          <a:p>
            <a:pPr marL="114300" indent="0">
              <a:buNone/>
            </a:pPr>
            <a:r>
              <a:rPr lang="fr-FR" b="1" dirty="0">
                <a:solidFill>
                  <a:srgbClr val="00B050"/>
                </a:solidFill>
                <a:sym typeface="Wingdings" panose="05000000000000000000" pitchFamily="2" charset="2"/>
              </a:rPr>
              <a:t> Le simple fait de se former sur les risques, les moyens d’accompagner les patients en situations « complexes », et la psychologie réduit les RPS !</a:t>
            </a:r>
            <a:endParaRPr lang="fr-FR" b="1" dirty="0">
              <a:solidFill>
                <a:srgbClr val="00B050"/>
              </a:solidFill>
            </a:endParaRPr>
          </a:p>
        </p:txBody>
      </p:sp>
      <p:pic>
        <p:nvPicPr>
          <p:cNvPr id="4" name="Image 3">
            <a:extLst>
              <a:ext uri="{FF2B5EF4-FFF2-40B4-BE49-F238E27FC236}">
                <a16:creationId xmlns:a16="http://schemas.microsoft.com/office/drawing/2014/main" id="{B95472ED-8455-4CF3-8A7F-4DA4DE63DE3B}"/>
              </a:ext>
            </a:extLst>
          </p:cNvPr>
          <p:cNvPicPr>
            <a:picLocks noChangeAspect="1"/>
          </p:cNvPicPr>
          <p:nvPr/>
        </p:nvPicPr>
        <p:blipFill>
          <a:blip r:embed="rId4"/>
          <a:stretch>
            <a:fillRect/>
          </a:stretch>
        </p:blipFill>
        <p:spPr>
          <a:xfrm>
            <a:off x="0" y="0"/>
            <a:ext cx="528567" cy="520989"/>
          </a:xfrm>
          <a:prstGeom prst="rect">
            <a:avLst/>
          </a:prstGeom>
        </p:spPr>
      </p:pic>
    </p:spTree>
    <p:extLst>
      <p:ext uri="{BB962C8B-B14F-4D97-AF65-F5344CB8AC3E}">
        <p14:creationId xmlns:p14="http://schemas.microsoft.com/office/powerpoint/2010/main" val="33338472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44327B-5683-4698-B3C2-BE1284890939}"/>
              </a:ext>
            </a:extLst>
          </p:cNvPr>
          <p:cNvSpPr>
            <a:spLocks noGrp="1"/>
          </p:cNvSpPr>
          <p:nvPr>
            <p:ph type="title"/>
          </p:nvPr>
        </p:nvSpPr>
        <p:spPr/>
        <p:txBody>
          <a:bodyPr/>
          <a:lstStyle/>
          <a:p>
            <a:pPr algn="ctr"/>
            <a:r>
              <a:rPr lang="fr-FR" sz="3200" b="1" dirty="0">
                <a:solidFill>
                  <a:srgbClr val="C00000"/>
                </a:solidFill>
              </a:rPr>
              <a:t>+++ Pause à haute valeur pédagogique +++</a:t>
            </a:r>
          </a:p>
        </p:txBody>
      </p:sp>
      <p:sp>
        <p:nvSpPr>
          <p:cNvPr id="3" name="Espace réservé du texte 2">
            <a:extLst>
              <a:ext uri="{FF2B5EF4-FFF2-40B4-BE49-F238E27FC236}">
                <a16:creationId xmlns:a16="http://schemas.microsoft.com/office/drawing/2014/main" id="{3B5D66A7-0187-4FB7-BDAC-F11794B871E3}"/>
              </a:ext>
            </a:extLst>
          </p:cNvPr>
          <p:cNvSpPr>
            <a:spLocks noGrp="1"/>
          </p:cNvSpPr>
          <p:nvPr>
            <p:ph type="body" idx="1"/>
          </p:nvPr>
        </p:nvSpPr>
        <p:spPr>
          <a:xfrm>
            <a:off x="855406" y="1152474"/>
            <a:ext cx="7433188" cy="3991025"/>
          </a:xfrm>
        </p:spPr>
        <p:txBody>
          <a:bodyPr anchor="ctr"/>
          <a:lstStyle/>
          <a:p>
            <a:pPr marL="114300" indent="0" algn="ctr">
              <a:buNone/>
            </a:pPr>
            <a:r>
              <a:rPr lang="fr-FR" sz="2400" i="1" dirty="0">
                <a:solidFill>
                  <a:srgbClr val="00B050"/>
                </a:solidFill>
              </a:rPr>
              <a:t>Si vous le souhaitez, prenez quelques secondes pour lister les 2 ou 3 stratégies qui ont du sens pour vous et que vous pourriez employer pour vous </a:t>
            </a:r>
            <a:r>
              <a:rPr lang="fr-FR" sz="2400" b="1" i="1" dirty="0">
                <a:solidFill>
                  <a:srgbClr val="00B050"/>
                </a:solidFill>
              </a:rPr>
              <a:t>calmer</a:t>
            </a:r>
            <a:r>
              <a:rPr lang="fr-FR" sz="2400" i="1" dirty="0">
                <a:solidFill>
                  <a:srgbClr val="00B050"/>
                </a:solidFill>
              </a:rPr>
              <a:t>, vous </a:t>
            </a:r>
            <a:r>
              <a:rPr lang="fr-FR" sz="2400" b="1" i="1" dirty="0">
                <a:solidFill>
                  <a:srgbClr val="00B050"/>
                </a:solidFill>
              </a:rPr>
              <a:t>détendre</a:t>
            </a:r>
            <a:r>
              <a:rPr lang="fr-FR" sz="2400" i="1" dirty="0">
                <a:solidFill>
                  <a:srgbClr val="00B050"/>
                </a:solidFill>
              </a:rPr>
              <a:t>, </a:t>
            </a:r>
            <a:r>
              <a:rPr lang="fr-FR" sz="2400" b="1" i="1" dirty="0">
                <a:solidFill>
                  <a:srgbClr val="00B050"/>
                </a:solidFill>
              </a:rPr>
              <a:t>mettre du sens </a:t>
            </a:r>
            <a:r>
              <a:rPr lang="fr-FR" sz="2400" i="1" dirty="0">
                <a:solidFill>
                  <a:srgbClr val="00B050"/>
                </a:solidFill>
              </a:rPr>
              <a:t>sur un événement, ou simplement </a:t>
            </a:r>
            <a:r>
              <a:rPr lang="fr-FR" sz="2400" b="1" i="1" dirty="0">
                <a:solidFill>
                  <a:srgbClr val="00B050"/>
                </a:solidFill>
              </a:rPr>
              <a:t>prendre soin de vous</a:t>
            </a:r>
            <a:r>
              <a:rPr lang="fr-FR" sz="2400" i="1" dirty="0">
                <a:solidFill>
                  <a:srgbClr val="00B050"/>
                </a:solidFill>
              </a:rPr>
              <a:t>.</a:t>
            </a:r>
          </a:p>
        </p:txBody>
      </p:sp>
    </p:spTree>
    <p:extLst>
      <p:ext uri="{BB962C8B-B14F-4D97-AF65-F5344CB8AC3E}">
        <p14:creationId xmlns:p14="http://schemas.microsoft.com/office/powerpoint/2010/main" val="10721932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4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b="1" dirty="0"/>
              <a:t>Impact à long terme du COVID 19 : </a:t>
            </a:r>
            <a:r>
              <a:rPr lang="fr-FR" b="1" i="1" dirty="0"/>
              <a:t>vivre avec ?</a:t>
            </a:r>
            <a:endParaRPr b="1" i="1" dirty="0"/>
          </a:p>
        </p:txBody>
      </p:sp>
      <p:pic>
        <p:nvPicPr>
          <p:cNvPr id="339" name="Google Shape;339;p45"/>
          <p:cNvPicPr preferRelativeResize="0"/>
          <p:nvPr/>
        </p:nvPicPr>
        <p:blipFill>
          <a:blip r:embed="rId3">
            <a:alphaModFix/>
          </a:blip>
          <a:stretch>
            <a:fillRect/>
          </a:stretch>
        </p:blipFill>
        <p:spPr>
          <a:xfrm>
            <a:off x="1173174" y="1017725"/>
            <a:ext cx="6797651" cy="3987961"/>
          </a:xfrm>
          <a:prstGeom prst="rect">
            <a:avLst/>
          </a:prstGeom>
          <a:noFill/>
          <a:ln>
            <a:noFill/>
          </a:ln>
        </p:spPr>
      </p:pic>
      <p:pic>
        <p:nvPicPr>
          <p:cNvPr id="7" name="Image 6">
            <a:extLst>
              <a:ext uri="{FF2B5EF4-FFF2-40B4-BE49-F238E27FC236}">
                <a16:creationId xmlns:a16="http://schemas.microsoft.com/office/drawing/2014/main" id="{38D7C2DB-2187-48B7-BAA7-745BCD882DBD}"/>
              </a:ext>
            </a:extLst>
          </p:cNvPr>
          <p:cNvPicPr>
            <a:picLocks noChangeAspect="1"/>
          </p:cNvPicPr>
          <p:nvPr/>
        </p:nvPicPr>
        <p:blipFill>
          <a:blip r:embed="rId4"/>
          <a:stretch>
            <a:fillRect/>
          </a:stretch>
        </p:blipFill>
        <p:spPr>
          <a:xfrm>
            <a:off x="1952770" y="1017725"/>
            <a:ext cx="581029" cy="57270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5FC3FF-BAAF-427F-94B2-4EF492186EDC}"/>
              </a:ext>
            </a:extLst>
          </p:cNvPr>
          <p:cNvSpPr>
            <a:spLocks noGrp="1"/>
          </p:cNvSpPr>
          <p:nvPr>
            <p:ph type="title"/>
          </p:nvPr>
        </p:nvSpPr>
        <p:spPr/>
        <p:txBody>
          <a:bodyPr/>
          <a:lstStyle/>
          <a:p>
            <a:r>
              <a:rPr lang="fr-FR" b="1" dirty="0"/>
              <a:t>Pour finir…</a:t>
            </a:r>
          </a:p>
        </p:txBody>
      </p:sp>
      <p:pic>
        <p:nvPicPr>
          <p:cNvPr id="2050" name="Picture 2" descr="Je suis pas un héros, Balavoine, mais pour qui donc a-t-elle été ...">
            <a:extLst>
              <a:ext uri="{FF2B5EF4-FFF2-40B4-BE49-F238E27FC236}">
                <a16:creationId xmlns:a16="http://schemas.microsoft.com/office/drawing/2014/main" id="{B4B59217-74FF-43C6-B0F6-B9E3FC4530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485" y="1738138"/>
            <a:ext cx="3238566" cy="322417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2" name="Picture 4" descr="Pourquoi prendre soin des soignants ? | EVOLUTE Conseil">
            <a:extLst>
              <a:ext uri="{FF2B5EF4-FFF2-40B4-BE49-F238E27FC236}">
                <a16:creationId xmlns:a16="http://schemas.microsoft.com/office/drawing/2014/main" id="{5015FFC0-729E-42CA-858A-EB66922C7D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4045" y="2304597"/>
            <a:ext cx="3689698" cy="265771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4" name="Picture 6" descr="We Love Our Job ! - La Seringue Atomique !">
            <a:extLst>
              <a:ext uri="{FF2B5EF4-FFF2-40B4-BE49-F238E27FC236}">
                <a16:creationId xmlns:a16="http://schemas.microsoft.com/office/drawing/2014/main" id="{49EAF85B-B4A4-47C2-9FE9-ABA56CC121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7856" y="212862"/>
            <a:ext cx="2423673" cy="161148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6" name="Picture 8" descr="Hypnose et sophrologie : Détente, relaxation et bien-être">
            <a:extLst>
              <a:ext uri="{FF2B5EF4-FFF2-40B4-BE49-F238E27FC236}">
                <a16:creationId xmlns:a16="http://schemas.microsoft.com/office/drawing/2014/main" id="{B2305A4D-D15F-421C-82E1-22DB99C110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5707" y="212862"/>
            <a:ext cx="2857500" cy="160972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63862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4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Annexes : liens utiles</a:t>
            </a:r>
            <a:endParaRPr/>
          </a:p>
        </p:txBody>
      </p:sp>
      <p:sp>
        <p:nvSpPr>
          <p:cNvPr id="354" name="Google Shape;354;p4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fr" sz="1200" dirty="0"/>
              <a:t>Protocole IMR psy adulte COVID19</a:t>
            </a:r>
            <a:endParaRPr sz="1200" dirty="0"/>
          </a:p>
          <a:p>
            <a:pPr marL="0" lvl="0" indent="0" rtl="0">
              <a:lnSpc>
                <a:spcPct val="100000"/>
              </a:lnSpc>
              <a:spcBef>
                <a:spcPts val="1600"/>
              </a:spcBef>
              <a:spcAft>
                <a:spcPts val="0"/>
              </a:spcAft>
              <a:buNone/>
            </a:pPr>
            <a:r>
              <a:rPr lang="fr" sz="1200" u="sng" dirty="0">
                <a:solidFill>
                  <a:schemeClr val="hlink"/>
                </a:solidFill>
                <a:hlinkClick r:id="rId3"/>
              </a:rPr>
              <a:t>https://lecmg.fr/coronaclic/</a:t>
            </a:r>
            <a:r>
              <a:rPr lang="fr" sz="1200" dirty="0"/>
              <a:t> : Coronaclic, site construit par le collège de médecine générale</a:t>
            </a:r>
            <a:endParaRPr sz="1200" dirty="0"/>
          </a:p>
          <a:p>
            <a:pPr marL="0" lvl="0" indent="0" rtl="0">
              <a:lnSpc>
                <a:spcPct val="100000"/>
              </a:lnSpc>
              <a:spcBef>
                <a:spcPts val="1600"/>
              </a:spcBef>
              <a:spcAft>
                <a:spcPts val="0"/>
              </a:spcAft>
              <a:buNone/>
            </a:pPr>
            <a:r>
              <a:rPr lang="fr" sz="1200" dirty="0"/>
              <a:t>Collèges des enseignants en pneumologie, référentiel de sémiologie : </a:t>
            </a:r>
            <a:r>
              <a:rPr lang="fr" sz="1200" u="sng" dirty="0">
                <a:solidFill>
                  <a:schemeClr val="hlink"/>
                </a:solidFill>
                <a:hlinkClick r:id="rId4"/>
              </a:rPr>
              <a:t>http://cep.splf.fr/wp-content/uploads/2014/12/Referentiel_National_Semiologie_Respiratoire_30_MAI_101.pdf</a:t>
            </a:r>
            <a:endParaRPr sz="1200" dirty="0"/>
          </a:p>
          <a:p>
            <a:pPr marL="0" lvl="0" indent="0" rtl="0">
              <a:lnSpc>
                <a:spcPct val="100000"/>
              </a:lnSpc>
              <a:spcBef>
                <a:spcPts val="1600"/>
              </a:spcBef>
              <a:spcAft>
                <a:spcPts val="0"/>
              </a:spcAft>
              <a:buNone/>
            </a:pPr>
            <a:r>
              <a:rPr lang="fr" sz="1200" dirty="0"/>
              <a:t>Vidéos de démonstration de procédures (intervention rapide en chambre, habillage, etc.) : </a:t>
            </a:r>
            <a:r>
              <a:rPr lang="fr" sz="1200" u="sng" dirty="0">
                <a:solidFill>
                  <a:schemeClr val="hlink"/>
                </a:solidFill>
                <a:hlinkClick r:id="rId5"/>
              </a:rPr>
              <a:t>https://www.youtube.com/channel/UCtf_Pm_ClOYIO73a9OYltiQ/videos</a:t>
            </a:r>
            <a:endParaRPr sz="1200" dirty="0"/>
          </a:p>
          <a:p>
            <a:pPr marL="0" lvl="0" indent="0" rtl="0">
              <a:lnSpc>
                <a:spcPct val="100000"/>
              </a:lnSpc>
              <a:spcBef>
                <a:spcPts val="1600"/>
              </a:spcBef>
              <a:spcAft>
                <a:spcPts val="1600"/>
              </a:spcAft>
              <a:buNone/>
            </a:pPr>
            <a:r>
              <a:rPr lang="fr" sz="1200" dirty="0"/>
              <a:t>Informations épidémiologiques COVID19 : </a:t>
            </a:r>
            <a:r>
              <a:rPr lang="fr" sz="1200" u="sng" dirty="0">
                <a:solidFill>
                  <a:schemeClr val="hlink"/>
                </a:solidFill>
                <a:hlinkClick r:id="rId6"/>
              </a:rPr>
              <a:t>https://www.pscp.tv/MinSoliSante/</a:t>
            </a:r>
            <a:r>
              <a:rPr lang="fr" sz="1200" dirty="0"/>
              <a:t> </a:t>
            </a:r>
            <a:r>
              <a:rPr lang="fr" sz="1200" u="sng" dirty="0">
                <a:solidFill>
                  <a:schemeClr val="hlink"/>
                </a:solidFill>
                <a:hlinkClick r:id="rId7"/>
              </a:rPr>
              <a:t>https://dashboard.covid19.data.gouv.fr/</a:t>
            </a:r>
            <a:r>
              <a:rPr lang="fr" sz="1200" dirty="0"/>
              <a:t> </a:t>
            </a:r>
            <a:r>
              <a:rPr lang="fr" sz="1200" u="sng" dirty="0">
                <a:solidFill>
                  <a:schemeClr val="hlink"/>
                </a:solidFill>
                <a:hlinkClick r:id="rId8"/>
              </a:rPr>
              <a:t>https://www.arcgis.com/apps/opsdashboard/index.html#/bda7594740fd40299423467b48e9ecf6</a:t>
            </a:r>
            <a:r>
              <a:rPr lang="fr" sz="1200" dirty="0"/>
              <a:t> </a:t>
            </a:r>
            <a:br>
              <a:rPr lang="fr" sz="1200" dirty="0"/>
            </a:br>
            <a:br>
              <a:rPr lang="fr" sz="1200" dirty="0"/>
            </a:br>
            <a:r>
              <a:rPr lang="fr-FR" sz="1200" dirty="0"/>
              <a:t>Soutien : </a:t>
            </a:r>
            <a:r>
              <a:rPr lang="fr-FR" sz="1200" dirty="0">
                <a:hlinkClick r:id="rId9"/>
              </a:rPr>
              <a:t>https://cna-sante.fr</a:t>
            </a:r>
            <a:r>
              <a:rPr lang="fr-FR" sz="1200" dirty="0"/>
              <a:t> </a:t>
            </a:r>
            <a:br>
              <a:rPr lang="fr-FR" sz="1200" dirty="0"/>
            </a:br>
            <a:br>
              <a:rPr lang="fr-FR" sz="1200" dirty="0"/>
            </a:br>
            <a:r>
              <a:rPr lang="fr-FR" sz="1200" dirty="0">
                <a:hlinkClick r:id="rId10"/>
              </a:rPr>
              <a:t>Lespenseursdeplaies@gmail.com</a:t>
            </a:r>
            <a:r>
              <a:rPr lang="fr-FR" sz="1200" dirty="0"/>
              <a:t> </a:t>
            </a:r>
            <a:endParaRPr lang="fr" sz="1200" dirty="0"/>
          </a:p>
        </p:txBody>
      </p:sp>
      <p:pic>
        <p:nvPicPr>
          <p:cNvPr id="4" name="Image 3">
            <a:extLst>
              <a:ext uri="{FF2B5EF4-FFF2-40B4-BE49-F238E27FC236}">
                <a16:creationId xmlns:a16="http://schemas.microsoft.com/office/drawing/2014/main" id="{6FFF9754-0C56-475A-B9B3-5A93236C7127}"/>
              </a:ext>
            </a:extLst>
          </p:cNvPr>
          <p:cNvPicPr>
            <a:picLocks noChangeAspect="1"/>
          </p:cNvPicPr>
          <p:nvPr/>
        </p:nvPicPr>
        <p:blipFill>
          <a:blip r:embed="rId11"/>
          <a:stretch>
            <a:fillRect/>
          </a:stretch>
        </p:blipFill>
        <p:spPr>
          <a:xfrm>
            <a:off x="8568016" y="4576129"/>
            <a:ext cx="528567" cy="520989"/>
          </a:xfrm>
          <a:prstGeom prst="rect">
            <a:avLst/>
          </a:prstGeom>
        </p:spPr>
      </p:pic>
      <p:pic>
        <p:nvPicPr>
          <p:cNvPr id="5" name="Image 4">
            <a:extLst>
              <a:ext uri="{FF2B5EF4-FFF2-40B4-BE49-F238E27FC236}">
                <a16:creationId xmlns:a16="http://schemas.microsoft.com/office/drawing/2014/main" id="{A3C1CA59-A7DE-4AA9-AC48-C44569F19293}"/>
              </a:ext>
            </a:extLst>
          </p:cNvPr>
          <p:cNvPicPr>
            <a:picLocks noChangeAspect="1"/>
          </p:cNvPicPr>
          <p:nvPr/>
        </p:nvPicPr>
        <p:blipFill>
          <a:blip r:embed="rId11"/>
          <a:stretch>
            <a:fillRect/>
          </a:stretch>
        </p:blipFill>
        <p:spPr>
          <a:xfrm>
            <a:off x="7954724" y="4576129"/>
            <a:ext cx="528567" cy="520989"/>
          </a:xfrm>
          <a:prstGeom prst="rect">
            <a:avLst/>
          </a:prstGeom>
        </p:spPr>
      </p:pic>
      <p:pic>
        <p:nvPicPr>
          <p:cNvPr id="6" name="Image 5">
            <a:extLst>
              <a:ext uri="{FF2B5EF4-FFF2-40B4-BE49-F238E27FC236}">
                <a16:creationId xmlns:a16="http://schemas.microsoft.com/office/drawing/2014/main" id="{708DDC7B-CCBB-4743-B4EB-39094801F3A9}"/>
              </a:ext>
            </a:extLst>
          </p:cNvPr>
          <p:cNvPicPr>
            <a:picLocks noChangeAspect="1"/>
          </p:cNvPicPr>
          <p:nvPr/>
        </p:nvPicPr>
        <p:blipFill>
          <a:blip r:embed="rId11"/>
          <a:stretch>
            <a:fillRect/>
          </a:stretch>
        </p:blipFill>
        <p:spPr>
          <a:xfrm>
            <a:off x="7337451" y="4576129"/>
            <a:ext cx="528567" cy="520989"/>
          </a:xfrm>
          <a:prstGeom prst="rect">
            <a:avLst/>
          </a:prstGeom>
        </p:spPr>
      </p:pic>
      <p:pic>
        <p:nvPicPr>
          <p:cNvPr id="8" name="Picture 2" descr="Paris : SRP-IMG - ISNAR-IMG">
            <a:extLst>
              <a:ext uri="{FF2B5EF4-FFF2-40B4-BE49-F238E27FC236}">
                <a16:creationId xmlns:a16="http://schemas.microsoft.com/office/drawing/2014/main" id="{63BBB4A7-70FC-4CF8-B461-7ECEE533BD2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118305" y="349883"/>
            <a:ext cx="1495425" cy="15906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7"/>
          <p:cNvSpPr txBox="1">
            <a:spLocks noGrp="1"/>
          </p:cNvSpPr>
          <p:nvPr>
            <p:ph type="title"/>
          </p:nvPr>
        </p:nvSpPr>
        <p:spPr>
          <a:xfrm>
            <a:off x="240625" y="445025"/>
            <a:ext cx="8853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b="1" dirty="0"/>
              <a:t>1) Infos et fakenews : mise au point sur le COVID19</a:t>
            </a:r>
            <a:endParaRPr b="1" dirty="0"/>
          </a:p>
        </p:txBody>
      </p:sp>
      <p:sp>
        <p:nvSpPr>
          <p:cNvPr id="87" name="Google Shape;87;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u="sng" dirty="0"/>
              <a:t>COVID-19</a:t>
            </a:r>
            <a:r>
              <a:rPr lang="fr" b="1" u="sng" dirty="0"/>
              <a:t> </a:t>
            </a:r>
            <a:r>
              <a:rPr lang="fr" u="sng" dirty="0"/>
              <a:t>(maladie due au virus du </a:t>
            </a:r>
            <a:r>
              <a:rPr lang="fr" b="1" u="sng" dirty="0"/>
              <a:t>SARS-Cov-2</a:t>
            </a:r>
            <a:r>
              <a:rPr lang="fr" u="sng" dirty="0"/>
              <a:t>) : </a:t>
            </a:r>
            <a:endParaRPr u="sng" dirty="0"/>
          </a:p>
          <a:p>
            <a:pPr marL="457200" lvl="0" indent="-342900" algn="l" rtl="0">
              <a:spcBef>
                <a:spcPts val="1600"/>
              </a:spcBef>
              <a:spcAft>
                <a:spcPts val="0"/>
              </a:spcAft>
              <a:buSzPts val="1800"/>
              <a:buChar char="-"/>
            </a:pPr>
            <a:r>
              <a:rPr lang="fr" dirty="0"/>
              <a:t>Virus à ARN enveloppé de la famille des </a:t>
            </a:r>
            <a:r>
              <a:rPr lang="fr" i="1" dirty="0"/>
              <a:t>Coronaviridae</a:t>
            </a:r>
            <a:r>
              <a:rPr lang="fr" dirty="0"/>
              <a:t>, genre </a:t>
            </a:r>
            <a:r>
              <a:rPr lang="fr" i="1" dirty="0"/>
              <a:t>Betacoronavirus </a:t>
            </a:r>
            <a:r>
              <a:rPr lang="fr" dirty="0"/>
              <a:t>: il existe différentes espèces de coronavirus chez l’humain (“rhumes”...)</a:t>
            </a:r>
            <a:endParaRPr dirty="0"/>
          </a:p>
          <a:p>
            <a:pPr marL="457200" lvl="0" indent="-342900" algn="l" rtl="0">
              <a:spcBef>
                <a:spcPts val="0"/>
              </a:spcBef>
              <a:spcAft>
                <a:spcPts val="0"/>
              </a:spcAft>
              <a:buSzPts val="1800"/>
              <a:buChar char="-"/>
            </a:pPr>
            <a:r>
              <a:rPr lang="fr" dirty="0"/>
              <a:t>Dans les </a:t>
            </a:r>
            <a:r>
              <a:rPr lang="fr" b="1" dirty="0">
                <a:solidFill>
                  <a:srgbClr val="38761D"/>
                </a:solidFill>
              </a:rPr>
              <a:t>sécrétions respiratoires projetés en gouttelettes </a:t>
            </a:r>
            <a:r>
              <a:rPr lang="fr" b="1" u="sng" dirty="0">
                <a:solidFill>
                  <a:srgbClr val="38761D"/>
                </a:solidFill>
              </a:rPr>
              <a:t>jusqu’à 1 m</a:t>
            </a:r>
            <a:endParaRPr b="1" u="sng" dirty="0">
              <a:solidFill>
                <a:srgbClr val="38761D"/>
              </a:solidFill>
            </a:endParaRPr>
          </a:p>
          <a:p>
            <a:pPr marL="914400" lvl="1" indent="-317500" algn="l" rtl="0">
              <a:spcBef>
                <a:spcPts val="0"/>
              </a:spcBef>
              <a:spcAft>
                <a:spcPts val="0"/>
              </a:spcAft>
              <a:buSzPts val="1400"/>
              <a:buChar char="-"/>
            </a:pPr>
            <a:r>
              <a:rPr lang="fr" dirty="0"/>
              <a:t>Contamination directe par projection sur les muqueuses nasales, buccales ou conjonctives</a:t>
            </a:r>
            <a:endParaRPr dirty="0"/>
          </a:p>
          <a:p>
            <a:pPr marL="914400" lvl="1" indent="-317500" algn="l" rtl="0">
              <a:spcBef>
                <a:spcPts val="0"/>
              </a:spcBef>
              <a:spcAft>
                <a:spcPts val="0"/>
              </a:spcAft>
              <a:buSzPts val="1400"/>
              <a:buChar char="-"/>
            </a:pPr>
            <a:r>
              <a:rPr lang="fr" dirty="0"/>
              <a:t>Contamination indirecte par contact avec surfaces contaminées, liquides biologiques (sécrétions digestives)</a:t>
            </a:r>
            <a:endParaRPr dirty="0"/>
          </a:p>
          <a:p>
            <a:pPr marL="457200" lvl="0" indent="-342900" algn="l" rtl="0">
              <a:spcBef>
                <a:spcPts val="0"/>
              </a:spcBef>
              <a:spcAft>
                <a:spcPts val="0"/>
              </a:spcAft>
              <a:buSzPts val="1800"/>
              <a:buChar char="-"/>
            </a:pPr>
            <a:r>
              <a:rPr lang="fr" dirty="0"/>
              <a:t>Durée d’</a:t>
            </a:r>
            <a:r>
              <a:rPr lang="fr" b="1" dirty="0">
                <a:solidFill>
                  <a:srgbClr val="FF9900"/>
                </a:solidFill>
              </a:rPr>
              <a:t>incubation moyenne de 5 jours</a:t>
            </a:r>
            <a:r>
              <a:rPr lang="fr" dirty="0"/>
              <a:t> [2-14]</a:t>
            </a:r>
            <a:endParaRPr dirty="0"/>
          </a:p>
          <a:p>
            <a:pPr marL="457200" lvl="0" indent="-342900" algn="l" rtl="0">
              <a:spcBef>
                <a:spcPts val="0"/>
              </a:spcBef>
              <a:spcAft>
                <a:spcPts val="0"/>
              </a:spcAft>
              <a:buSzPts val="1800"/>
              <a:buChar char="-"/>
            </a:pPr>
            <a:r>
              <a:rPr lang="fr" dirty="0"/>
              <a:t>Durée de </a:t>
            </a:r>
            <a:r>
              <a:rPr lang="fr" b="1" dirty="0">
                <a:solidFill>
                  <a:srgbClr val="990000"/>
                </a:solidFill>
              </a:rPr>
              <a:t>contagiosité moyenne de 14 jours</a:t>
            </a:r>
            <a:r>
              <a:rPr lang="fr" dirty="0"/>
              <a:t>, peut-être plus longue dans les formes graves.</a:t>
            </a:r>
            <a:endParaRPr dirty="0"/>
          </a:p>
        </p:txBody>
      </p:sp>
      <p:pic>
        <p:nvPicPr>
          <p:cNvPr id="4" name="Image 3">
            <a:extLst>
              <a:ext uri="{FF2B5EF4-FFF2-40B4-BE49-F238E27FC236}">
                <a16:creationId xmlns:a16="http://schemas.microsoft.com/office/drawing/2014/main" id="{70F327D6-1885-4016-8BD5-A7582FAAC8A7}"/>
              </a:ext>
            </a:extLst>
          </p:cNvPr>
          <p:cNvPicPr>
            <a:picLocks noChangeAspect="1"/>
          </p:cNvPicPr>
          <p:nvPr/>
        </p:nvPicPr>
        <p:blipFill>
          <a:blip r:embed="rId3"/>
          <a:stretch>
            <a:fillRect/>
          </a:stretch>
        </p:blipFill>
        <p:spPr>
          <a:xfrm>
            <a:off x="7323408" y="914400"/>
            <a:ext cx="1169238" cy="115247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18"/>
          <p:cNvPicPr preferRelativeResize="0"/>
          <p:nvPr/>
        </p:nvPicPr>
        <p:blipFill>
          <a:blip r:embed="rId3">
            <a:alphaModFix/>
          </a:blip>
          <a:stretch>
            <a:fillRect/>
          </a:stretch>
        </p:blipFill>
        <p:spPr>
          <a:xfrm>
            <a:off x="0" y="27513"/>
            <a:ext cx="9144001" cy="5088463"/>
          </a:xfrm>
          <a:prstGeom prst="rect">
            <a:avLst/>
          </a:prstGeom>
          <a:noFill/>
          <a:ln>
            <a:noFill/>
          </a:ln>
        </p:spPr>
      </p:pic>
      <p:pic>
        <p:nvPicPr>
          <p:cNvPr id="3" name="Image 2">
            <a:extLst>
              <a:ext uri="{FF2B5EF4-FFF2-40B4-BE49-F238E27FC236}">
                <a16:creationId xmlns:a16="http://schemas.microsoft.com/office/drawing/2014/main" id="{11FAA5A2-8044-44D0-A56E-57F4BB45F66E}"/>
              </a:ext>
            </a:extLst>
          </p:cNvPr>
          <p:cNvPicPr>
            <a:picLocks noChangeAspect="1"/>
          </p:cNvPicPr>
          <p:nvPr/>
        </p:nvPicPr>
        <p:blipFill>
          <a:blip r:embed="rId4"/>
          <a:stretch>
            <a:fillRect/>
          </a:stretch>
        </p:blipFill>
        <p:spPr>
          <a:xfrm>
            <a:off x="224490" y="2727607"/>
            <a:ext cx="930812" cy="91746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6" name="Image 5">
            <a:extLst>
              <a:ext uri="{FF2B5EF4-FFF2-40B4-BE49-F238E27FC236}">
                <a16:creationId xmlns:a16="http://schemas.microsoft.com/office/drawing/2014/main" id="{14D0E603-2CDF-46EC-AA88-C48AD3BB3024}"/>
              </a:ext>
            </a:extLst>
          </p:cNvPr>
          <p:cNvPicPr>
            <a:picLocks noChangeAspect="1"/>
          </p:cNvPicPr>
          <p:nvPr/>
        </p:nvPicPr>
        <p:blipFill>
          <a:blip r:embed="rId3"/>
          <a:stretch>
            <a:fillRect/>
          </a:stretch>
        </p:blipFill>
        <p:spPr>
          <a:xfrm>
            <a:off x="8379912" y="4354004"/>
            <a:ext cx="764088" cy="753133"/>
          </a:xfrm>
          <a:prstGeom prst="rect">
            <a:avLst/>
          </a:prstGeom>
        </p:spPr>
      </p:pic>
      <p:sp>
        <p:nvSpPr>
          <p:cNvPr id="99" name="Google Shape;99;p19"/>
          <p:cNvSpPr txBox="1">
            <a:spLocks noGrp="1"/>
          </p:cNvSpPr>
          <p:nvPr>
            <p:ph type="title"/>
          </p:nvPr>
        </p:nvSpPr>
        <p:spPr>
          <a:xfrm>
            <a:off x="311700" y="445025"/>
            <a:ext cx="87042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b="1" dirty="0"/>
              <a:t>1) Situation endémique dans le monde au 06/05/20</a:t>
            </a:r>
            <a:endParaRPr b="1" dirty="0"/>
          </a:p>
        </p:txBody>
      </p:sp>
      <p:sp>
        <p:nvSpPr>
          <p:cNvPr id="100" name="Google Shape;100;p19"/>
          <p:cNvSpPr txBox="1">
            <a:spLocks noGrp="1"/>
          </p:cNvSpPr>
          <p:nvPr>
            <p:ph type="body" idx="1"/>
          </p:nvPr>
        </p:nvSpPr>
        <p:spPr>
          <a:xfrm>
            <a:off x="6331330" y="1152475"/>
            <a:ext cx="2500869" cy="3903600"/>
          </a:xfrm>
          <a:prstGeom prst="rect">
            <a:avLst/>
          </a:prstGeom>
          <a:noFill/>
        </p:spPr>
        <p:txBody>
          <a:bodyPr spcFirstLastPara="1" wrap="square" lIns="91425" tIns="91425" rIns="91425" bIns="91425" anchor="ctr" anchorCtr="0">
            <a:noAutofit/>
          </a:bodyPr>
          <a:lstStyle/>
          <a:p>
            <a:pPr marL="0" lvl="0" indent="0" algn="ctr">
              <a:buNone/>
            </a:pPr>
            <a:r>
              <a:rPr lang="fr" b="1" dirty="0"/>
              <a:t>Infectés : </a:t>
            </a:r>
            <a:r>
              <a:rPr lang="fr-FR" dirty="0">
                <a:solidFill>
                  <a:schemeClr val="bg1"/>
                </a:solidFill>
                <a:highlight>
                  <a:srgbClr val="FF8C00"/>
                </a:highlight>
              </a:rPr>
              <a:t>3,726,701</a:t>
            </a:r>
            <a:endParaRPr b="1" dirty="0">
              <a:solidFill>
                <a:schemeClr val="bg1"/>
              </a:solidFill>
            </a:endParaRPr>
          </a:p>
          <a:p>
            <a:pPr marL="0" lvl="0" indent="0" algn="ctr">
              <a:spcBef>
                <a:spcPts val="1600"/>
              </a:spcBef>
              <a:buNone/>
            </a:pPr>
            <a:r>
              <a:rPr lang="fr" b="1" dirty="0"/>
              <a:t>Décès : </a:t>
            </a:r>
            <a:r>
              <a:rPr lang="fr-FR" dirty="0">
                <a:solidFill>
                  <a:schemeClr val="bg1"/>
                </a:solidFill>
                <a:highlight>
                  <a:srgbClr val="8B0000"/>
                </a:highlight>
              </a:rPr>
              <a:t>258,295</a:t>
            </a:r>
            <a:r>
              <a:rPr lang="fr" sz="1500" dirty="0">
                <a:solidFill>
                  <a:srgbClr val="FFFFFF"/>
                </a:solidFill>
                <a:highlight>
                  <a:srgbClr val="8B0000"/>
                </a:highlight>
                <a:latin typeface="Roboto"/>
                <a:ea typeface="Roboto"/>
                <a:cs typeface="Roboto"/>
                <a:sym typeface="Roboto"/>
              </a:rPr>
              <a:t> </a:t>
            </a:r>
            <a:endParaRPr b="1" dirty="0"/>
          </a:p>
          <a:p>
            <a:pPr marL="0" lvl="0" indent="0" algn="ctr">
              <a:spcBef>
                <a:spcPts val="1600"/>
              </a:spcBef>
              <a:buNone/>
            </a:pPr>
            <a:r>
              <a:rPr lang="fr" b="1" dirty="0"/>
              <a:t>Guéris : </a:t>
            </a:r>
            <a:r>
              <a:rPr lang="fr-FR" dirty="0">
                <a:solidFill>
                  <a:schemeClr val="bg1"/>
                </a:solidFill>
                <a:highlight>
                  <a:srgbClr val="00B378"/>
                </a:highlight>
              </a:rPr>
              <a:t>1,241,908</a:t>
            </a:r>
            <a:endParaRPr b="1" dirty="0">
              <a:solidFill>
                <a:schemeClr val="bg1"/>
              </a:solidFill>
            </a:endParaRPr>
          </a:p>
          <a:p>
            <a:pPr marL="0" lvl="0" indent="0" algn="ctr" rtl="0">
              <a:spcBef>
                <a:spcPts val="1600"/>
              </a:spcBef>
              <a:spcAft>
                <a:spcPts val="0"/>
              </a:spcAft>
              <a:buNone/>
            </a:pPr>
            <a:r>
              <a:rPr lang="fr" sz="1200" i="1" dirty="0"/>
              <a:t>Sources :</a:t>
            </a:r>
            <a:r>
              <a:rPr lang="fr" dirty="0"/>
              <a:t> ↑ </a:t>
            </a:r>
            <a:r>
              <a:rPr lang="fr" sz="1100" u="sng" dirty="0">
                <a:solidFill>
                  <a:schemeClr val="hlink"/>
                </a:solidFill>
                <a:hlinkClick r:id="rId4"/>
              </a:rPr>
              <a:t>https://epidemic-stats.com/</a:t>
            </a:r>
            <a:endParaRPr dirty="0"/>
          </a:p>
          <a:p>
            <a:pPr marL="0" lvl="0" indent="0" algn="ctr" rtl="0">
              <a:spcBef>
                <a:spcPts val="1600"/>
              </a:spcBef>
              <a:spcAft>
                <a:spcPts val="1600"/>
              </a:spcAft>
              <a:buNone/>
            </a:pPr>
            <a:r>
              <a:rPr lang="fr" dirty="0"/>
              <a:t>←</a:t>
            </a:r>
            <a:r>
              <a:rPr lang="fr" sz="1200" i="1" dirty="0"/>
              <a:t> Johns Hopkins University </a:t>
            </a:r>
            <a:r>
              <a:rPr lang="fr" sz="1100" u="sng" dirty="0">
                <a:solidFill>
                  <a:schemeClr val="hlink"/>
                </a:solidFill>
                <a:hlinkClick r:id="rId5"/>
              </a:rPr>
              <a:t>https://www.arcgis.com/apps/opsdashboard/index.html#/bda7594740fd40299423467b48e9ecf6</a:t>
            </a:r>
            <a:endParaRPr dirty="0"/>
          </a:p>
        </p:txBody>
      </p:sp>
      <p:pic>
        <p:nvPicPr>
          <p:cNvPr id="2" name="Image 1">
            <a:extLst>
              <a:ext uri="{FF2B5EF4-FFF2-40B4-BE49-F238E27FC236}">
                <a16:creationId xmlns:a16="http://schemas.microsoft.com/office/drawing/2014/main" id="{0F1182FD-7048-42F9-9571-D3E7C24DB909}"/>
              </a:ext>
            </a:extLst>
          </p:cNvPr>
          <p:cNvPicPr>
            <a:picLocks noChangeAspect="1"/>
          </p:cNvPicPr>
          <p:nvPr/>
        </p:nvPicPr>
        <p:blipFill>
          <a:blip r:embed="rId6"/>
          <a:stretch>
            <a:fillRect/>
          </a:stretch>
        </p:blipFill>
        <p:spPr>
          <a:xfrm>
            <a:off x="62630" y="1277216"/>
            <a:ext cx="6331331" cy="365411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3" name="Image 2">
            <a:extLst>
              <a:ext uri="{FF2B5EF4-FFF2-40B4-BE49-F238E27FC236}">
                <a16:creationId xmlns:a16="http://schemas.microsoft.com/office/drawing/2014/main" id="{4878B332-4772-4A55-9C8D-A5FF881F5123}"/>
              </a:ext>
            </a:extLst>
          </p:cNvPr>
          <p:cNvPicPr>
            <a:picLocks noChangeAspect="1"/>
          </p:cNvPicPr>
          <p:nvPr/>
        </p:nvPicPr>
        <p:blipFill>
          <a:blip r:embed="rId3"/>
          <a:stretch>
            <a:fillRect/>
          </a:stretch>
        </p:blipFill>
        <p:spPr>
          <a:xfrm>
            <a:off x="3703338" y="925780"/>
            <a:ext cx="5440661" cy="2856052"/>
          </a:xfrm>
          <a:prstGeom prst="rect">
            <a:avLst/>
          </a:prstGeom>
        </p:spPr>
      </p:pic>
      <p:pic>
        <p:nvPicPr>
          <p:cNvPr id="2" name="Image 1">
            <a:extLst>
              <a:ext uri="{FF2B5EF4-FFF2-40B4-BE49-F238E27FC236}">
                <a16:creationId xmlns:a16="http://schemas.microsoft.com/office/drawing/2014/main" id="{8C5A8235-F667-4396-8F72-B0C0361D7D9B}"/>
              </a:ext>
            </a:extLst>
          </p:cNvPr>
          <p:cNvPicPr>
            <a:picLocks noChangeAspect="1"/>
          </p:cNvPicPr>
          <p:nvPr/>
        </p:nvPicPr>
        <p:blipFill>
          <a:blip r:embed="rId4"/>
          <a:stretch>
            <a:fillRect/>
          </a:stretch>
        </p:blipFill>
        <p:spPr>
          <a:xfrm>
            <a:off x="106849" y="1152517"/>
            <a:ext cx="3696387" cy="3750181"/>
          </a:xfrm>
          <a:prstGeom prst="rect">
            <a:avLst/>
          </a:prstGeom>
        </p:spPr>
      </p:pic>
      <p:sp>
        <p:nvSpPr>
          <p:cNvPr id="108" name="Google Shape;108;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b="1" dirty="0"/>
              <a:t>1) Situation endémique dans le monde 06/05/20</a:t>
            </a:r>
            <a:endParaRPr b="1" dirty="0"/>
          </a:p>
        </p:txBody>
      </p:sp>
      <p:sp>
        <p:nvSpPr>
          <p:cNvPr id="110" name="Google Shape;110;p20"/>
          <p:cNvSpPr txBox="1">
            <a:spLocks noGrp="1"/>
          </p:cNvSpPr>
          <p:nvPr>
            <p:ph type="body" idx="1"/>
          </p:nvPr>
        </p:nvSpPr>
        <p:spPr>
          <a:xfrm>
            <a:off x="59575" y="4835600"/>
            <a:ext cx="5005500" cy="397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fr" sz="1400" i="1"/>
              <a:t>Source : </a:t>
            </a:r>
            <a:r>
              <a:rPr lang="fr" sz="1100" u="sng">
                <a:solidFill>
                  <a:schemeClr val="hlink"/>
                </a:solidFill>
                <a:hlinkClick r:id="rId5"/>
              </a:rPr>
              <a:t>https://epidemic-stats.com/</a:t>
            </a:r>
            <a:endParaRPr sz="1400" i="1"/>
          </a:p>
        </p:txBody>
      </p:sp>
      <p:sp>
        <p:nvSpPr>
          <p:cNvPr id="111" name="Google Shape;111;p20"/>
          <p:cNvSpPr txBox="1"/>
          <p:nvPr/>
        </p:nvSpPr>
        <p:spPr>
          <a:xfrm>
            <a:off x="2343375" y="2968925"/>
            <a:ext cx="1092300" cy="675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dirty="0"/>
              <a:t>60%</a:t>
            </a:r>
            <a:endParaRPr dirty="0"/>
          </a:p>
          <a:p>
            <a:pPr marL="0" lvl="0" indent="0" algn="ctr" rtl="0">
              <a:spcBef>
                <a:spcPts val="0"/>
              </a:spcBef>
              <a:spcAft>
                <a:spcPts val="0"/>
              </a:spcAft>
              <a:buNone/>
            </a:pPr>
            <a:r>
              <a:rPr lang="fr" dirty="0"/>
              <a:t>Infectés</a:t>
            </a:r>
            <a:endParaRPr dirty="0"/>
          </a:p>
          <a:p>
            <a:pPr marL="0" lvl="0" indent="0" algn="ctr" rtl="0">
              <a:spcBef>
                <a:spcPts val="0"/>
              </a:spcBef>
              <a:spcAft>
                <a:spcPts val="0"/>
              </a:spcAft>
              <a:buNone/>
            </a:pPr>
            <a:r>
              <a:rPr lang="fr" sz="1200" i="1" dirty="0"/>
              <a:t>(confirmés)</a:t>
            </a:r>
            <a:endParaRPr sz="1200" i="1" dirty="0"/>
          </a:p>
        </p:txBody>
      </p:sp>
      <p:sp>
        <p:nvSpPr>
          <p:cNvPr id="112" name="Google Shape;112;p20"/>
          <p:cNvSpPr txBox="1"/>
          <p:nvPr/>
        </p:nvSpPr>
        <p:spPr>
          <a:xfrm>
            <a:off x="873800" y="2373150"/>
            <a:ext cx="804300" cy="39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dirty="0"/>
              <a:t>33%</a:t>
            </a:r>
            <a:endParaRPr dirty="0"/>
          </a:p>
          <a:p>
            <a:pPr marL="0" lvl="0" indent="0" algn="ctr" rtl="0">
              <a:spcBef>
                <a:spcPts val="0"/>
              </a:spcBef>
              <a:spcAft>
                <a:spcPts val="0"/>
              </a:spcAft>
              <a:buNone/>
            </a:pPr>
            <a:r>
              <a:rPr lang="fr" dirty="0"/>
              <a:t>Guéris</a:t>
            </a:r>
            <a:endParaRPr dirty="0"/>
          </a:p>
        </p:txBody>
      </p:sp>
      <p:sp>
        <p:nvSpPr>
          <p:cNvPr id="113" name="Google Shape;113;p20"/>
          <p:cNvSpPr txBox="1"/>
          <p:nvPr/>
        </p:nvSpPr>
        <p:spPr>
          <a:xfrm>
            <a:off x="614411" y="3911621"/>
            <a:ext cx="933300" cy="39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dirty="0"/>
              <a:t>7% DC</a:t>
            </a:r>
            <a:endParaRPr dirty="0"/>
          </a:p>
        </p:txBody>
      </p:sp>
      <p:sp>
        <p:nvSpPr>
          <p:cNvPr id="116" name="Google Shape;116;p20"/>
          <p:cNvSpPr txBox="1"/>
          <p:nvPr/>
        </p:nvSpPr>
        <p:spPr>
          <a:xfrm>
            <a:off x="7899000" y="1274450"/>
            <a:ext cx="1092300" cy="39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a:solidFill>
                  <a:srgbClr val="CC0000"/>
                </a:solidFill>
              </a:rPr>
              <a:t>USA</a:t>
            </a:r>
            <a:endParaRPr>
              <a:solidFill>
                <a:srgbClr val="CC0000"/>
              </a:solidFill>
            </a:endParaRPr>
          </a:p>
        </p:txBody>
      </p:sp>
      <p:sp>
        <p:nvSpPr>
          <p:cNvPr id="117" name="Google Shape;117;p20"/>
          <p:cNvSpPr txBox="1"/>
          <p:nvPr/>
        </p:nvSpPr>
        <p:spPr>
          <a:xfrm>
            <a:off x="7982428" y="2571750"/>
            <a:ext cx="1092300" cy="39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dirty="0">
                <a:solidFill>
                  <a:srgbClr val="0000FF"/>
                </a:solidFill>
              </a:rPr>
              <a:t>Espagne</a:t>
            </a:r>
            <a:endParaRPr dirty="0">
              <a:solidFill>
                <a:srgbClr val="0000FF"/>
              </a:solidFill>
            </a:endParaRPr>
          </a:p>
        </p:txBody>
      </p:sp>
      <p:sp>
        <p:nvSpPr>
          <p:cNvPr id="118" name="Google Shape;118;p20"/>
          <p:cNvSpPr txBox="1"/>
          <p:nvPr/>
        </p:nvSpPr>
        <p:spPr>
          <a:xfrm>
            <a:off x="6876300" y="2791672"/>
            <a:ext cx="1092300" cy="39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dirty="0">
                <a:solidFill>
                  <a:srgbClr val="00B378"/>
                </a:solidFill>
              </a:rPr>
              <a:t>Italie</a:t>
            </a:r>
            <a:endParaRPr dirty="0">
              <a:solidFill>
                <a:srgbClr val="00B378"/>
              </a:solidFill>
            </a:endParaRPr>
          </a:p>
        </p:txBody>
      </p:sp>
      <p:sp>
        <p:nvSpPr>
          <p:cNvPr id="119" name="Google Shape;119;p20"/>
          <p:cNvSpPr txBox="1"/>
          <p:nvPr/>
        </p:nvSpPr>
        <p:spPr>
          <a:xfrm>
            <a:off x="5517703" y="3122798"/>
            <a:ext cx="1407124" cy="2810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FR" dirty="0">
                <a:solidFill>
                  <a:srgbClr val="9900FF"/>
                </a:solidFill>
              </a:rPr>
              <a:t>Royaume-Uni</a:t>
            </a:r>
            <a:endParaRPr dirty="0">
              <a:solidFill>
                <a:srgbClr val="9900FF"/>
              </a:solidFill>
            </a:endParaRPr>
          </a:p>
        </p:txBody>
      </p:sp>
      <p:pic>
        <p:nvPicPr>
          <p:cNvPr id="120" name="Google Shape;120;p20"/>
          <p:cNvPicPr preferRelativeResize="0"/>
          <p:nvPr/>
        </p:nvPicPr>
        <p:blipFill>
          <a:blip r:embed="rId6">
            <a:alphaModFix/>
          </a:blip>
          <a:stretch>
            <a:fillRect/>
          </a:stretch>
        </p:blipFill>
        <p:spPr>
          <a:xfrm>
            <a:off x="5062613" y="3644225"/>
            <a:ext cx="2772100" cy="1456049"/>
          </a:xfrm>
          <a:prstGeom prst="rect">
            <a:avLst/>
          </a:prstGeom>
          <a:noFill/>
          <a:ln>
            <a:noFill/>
          </a:ln>
        </p:spPr>
      </p:pic>
      <p:sp>
        <p:nvSpPr>
          <p:cNvPr id="121" name="Google Shape;121;p20"/>
          <p:cNvSpPr txBox="1"/>
          <p:nvPr/>
        </p:nvSpPr>
        <p:spPr>
          <a:xfrm>
            <a:off x="5158450" y="3816400"/>
            <a:ext cx="2348400" cy="39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i="1">
                <a:solidFill>
                  <a:srgbClr val="CC0000"/>
                </a:solidFill>
              </a:rPr>
              <a:t>Mortalité par âge (Chine)</a:t>
            </a:r>
            <a:endParaRPr i="1">
              <a:solidFill>
                <a:srgbClr val="CC0000"/>
              </a:solidFill>
            </a:endParaRPr>
          </a:p>
        </p:txBody>
      </p:sp>
      <p:sp>
        <p:nvSpPr>
          <p:cNvPr id="122" name="Google Shape;122;p20"/>
          <p:cNvSpPr txBox="1"/>
          <p:nvPr/>
        </p:nvSpPr>
        <p:spPr>
          <a:xfrm>
            <a:off x="7422450" y="3644225"/>
            <a:ext cx="933300" cy="39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1100"/>
              <a:t>80+</a:t>
            </a:r>
            <a:endParaRPr sz="1100"/>
          </a:p>
        </p:txBody>
      </p:sp>
      <p:sp>
        <p:nvSpPr>
          <p:cNvPr id="123" name="Google Shape;123;p20"/>
          <p:cNvSpPr txBox="1"/>
          <p:nvPr/>
        </p:nvSpPr>
        <p:spPr>
          <a:xfrm>
            <a:off x="7088075" y="4173650"/>
            <a:ext cx="933300" cy="39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1100"/>
              <a:t>70+</a:t>
            </a:r>
            <a:endParaRPr sz="1100"/>
          </a:p>
        </p:txBody>
      </p:sp>
      <p:sp>
        <p:nvSpPr>
          <p:cNvPr id="124" name="Google Shape;124;p20"/>
          <p:cNvSpPr txBox="1"/>
          <p:nvPr/>
        </p:nvSpPr>
        <p:spPr>
          <a:xfrm>
            <a:off x="6760400" y="4491400"/>
            <a:ext cx="933300" cy="39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1100"/>
              <a:t>60+</a:t>
            </a:r>
            <a:endParaRPr sz="1100"/>
          </a:p>
        </p:txBody>
      </p:sp>
      <p:sp>
        <p:nvSpPr>
          <p:cNvPr id="125" name="Google Shape;125;p20"/>
          <p:cNvSpPr txBox="1"/>
          <p:nvPr/>
        </p:nvSpPr>
        <p:spPr>
          <a:xfrm>
            <a:off x="6439500" y="4663350"/>
            <a:ext cx="933300" cy="39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1100"/>
              <a:t>50+</a:t>
            </a:r>
            <a:endParaRPr sz="1100"/>
          </a:p>
        </p:txBody>
      </p:sp>
      <p:pic>
        <p:nvPicPr>
          <p:cNvPr id="19" name="Image 18">
            <a:extLst>
              <a:ext uri="{FF2B5EF4-FFF2-40B4-BE49-F238E27FC236}">
                <a16:creationId xmlns:a16="http://schemas.microsoft.com/office/drawing/2014/main" id="{BBF3E687-2521-4160-AB08-ED30FC62200C}"/>
              </a:ext>
            </a:extLst>
          </p:cNvPr>
          <p:cNvPicPr>
            <a:picLocks noChangeAspect="1"/>
          </p:cNvPicPr>
          <p:nvPr/>
        </p:nvPicPr>
        <p:blipFill>
          <a:blip r:embed="rId7"/>
          <a:stretch>
            <a:fillRect/>
          </a:stretch>
        </p:blipFill>
        <p:spPr>
          <a:xfrm>
            <a:off x="3703339" y="3897535"/>
            <a:ext cx="1127248" cy="111108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2" name="Image 1">
            <a:extLst>
              <a:ext uri="{FF2B5EF4-FFF2-40B4-BE49-F238E27FC236}">
                <a16:creationId xmlns:a16="http://schemas.microsoft.com/office/drawing/2014/main" id="{0327ECE9-C099-42A9-9B1A-53E075ED6751}"/>
              </a:ext>
            </a:extLst>
          </p:cNvPr>
          <p:cNvPicPr>
            <a:picLocks noChangeAspect="1"/>
          </p:cNvPicPr>
          <p:nvPr/>
        </p:nvPicPr>
        <p:blipFill>
          <a:blip r:embed="rId3"/>
          <a:stretch>
            <a:fillRect/>
          </a:stretch>
        </p:blipFill>
        <p:spPr>
          <a:xfrm>
            <a:off x="74210" y="1382715"/>
            <a:ext cx="4429445" cy="2321550"/>
          </a:xfrm>
          <a:prstGeom prst="rect">
            <a:avLst/>
          </a:prstGeom>
        </p:spPr>
      </p:pic>
      <p:sp>
        <p:nvSpPr>
          <p:cNvPr id="130" name="Google Shape;130;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b="1" dirty="0"/>
              <a:t>1) Situation épidémique en France au 06/05/20</a:t>
            </a:r>
            <a:endParaRPr b="1" dirty="0"/>
          </a:p>
        </p:txBody>
      </p:sp>
      <p:sp>
        <p:nvSpPr>
          <p:cNvPr id="131" name="Google Shape;131;p21"/>
          <p:cNvSpPr txBox="1">
            <a:spLocks noGrp="1"/>
          </p:cNvSpPr>
          <p:nvPr>
            <p:ph type="body" idx="1"/>
          </p:nvPr>
        </p:nvSpPr>
        <p:spPr>
          <a:xfrm>
            <a:off x="4419600" y="1304875"/>
            <a:ext cx="2084700" cy="1965300"/>
          </a:xfrm>
          <a:prstGeom prst="rect">
            <a:avLst/>
          </a:prstGeom>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fr" sz="1300" b="1" i="1" dirty="0">
                <a:solidFill>
                  <a:schemeClr val="accent1"/>
                </a:solidFill>
              </a:rPr>
              <a:t>Orange :</a:t>
            </a:r>
            <a:r>
              <a:rPr lang="fr" sz="1300" i="1" dirty="0"/>
              <a:t> cas confirmés</a:t>
            </a:r>
            <a:endParaRPr sz="1300" i="1" dirty="0"/>
          </a:p>
          <a:p>
            <a:pPr marL="0" lvl="0" indent="0" algn="l" rtl="0">
              <a:lnSpc>
                <a:spcPct val="100000"/>
              </a:lnSpc>
              <a:spcBef>
                <a:spcPts val="0"/>
              </a:spcBef>
              <a:spcAft>
                <a:spcPts val="0"/>
              </a:spcAft>
              <a:buNone/>
            </a:pPr>
            <a:endParaRPr sz="1300" i="1" dirty="0"/>
          </a:p>
          <a:p>
            <a:pPr marL="0" lvl="0" indent="0" algn="l" rtl="0">
              <a:lnSpc>
                <a:spcPct val="100000"/>
              </a:lnSpc>
              <a:spcBef>
                <a:spcPts val="0"/>
              </a:spcBef>
              <a:spcAft>
                <a:spcPts val="0"/>
              </a:spcAft>
              <a:buNone/>
            </a:pPr>
            <a:r>
              <a:rPr lang="fr" sz="1300" b="1" i="1" dirty="0">
                <a:solidFill>
                  <a:srgbClr val="03BD5B"/>
                </a:solidFill>
              </a:rPr>
              <a:t>Vert :</a:t>
            </a:r>
            <a:r>
              <a:rPr lang="fr" sz="1300" i="1" dirty="0"/>
              <a:t> retour à domicile</a:t>
            </a:r>
            <a:endParaRPr sz="1300" i="1" dirty="0"/>
          </a:p>
          <a:p>
            <a:pPr marL="0" lvl="0" indent="0" algn="l" rtl="0">
              <a:lnSpc>
                <a:spcPct val="100000"/>
              </a:lnSpc>
              <a:spcBef>
                <a:spcPts val="0"/>
              </a:spcBef>
              <a:spcAft>
                <a:spcPts val="0"/>
              </a:spcAft>
              <a:buNone/>
            </a:pPr>
            <a:endParaRPr sz="2100" i="1" dirty="0"/>
          </a:p>
          <a:p>
            <a:pPr marL="0" lvl="0" indent="0" algn="l" rtl="0">
              <a:lnSpc>
                <a:spcPct val="100000"/>
              </a:lnSpc>
              <a:spcBef>
                <a:spcPts val="0"/>
              </a:spcBef>
              <a:spcAft>
                <a:spcPts val="0"/>
              </a:spcAft>
              <a:buNone/>
            </a:pPr>
            <a:r>
              <a:rPr lang="fr" sz="1300" b="1" i="1" dirty="0">
                <a:solidFill>
                  <a:srgbClr val="A4C2F4"/>
                </a:solidFill>
              </a:rPr>
              <a:t>Bleu :</a:t>
            </a:r>
            <a:r>
              <a:rPr lang="fr" sz="1300" i="1" dirty="0"/>
              <a:t> hospitalisation</a:t>
            </a:r>
            <a:endParaRPr sz="1300" i="1" dirty="0"/>
          </a:p>
          <a:p>
            <a:pPr marL="0" lvl="0" indent="0" algn="l" rtl="0">
              <a:lnSpc>
                <a:spcPct val="100000"/>
              </a:lnSpc>
              <a:spcBef>
                <a:spcPts val="0"/>
              </a:spcBef>
              <a:spcAft>
                <a:spcPts val="0"/>
              </a:spcAft>
              <a:buNone/>
            </a:pPr>
            <a:endParaRPr sz="1300" i="1" dirty="0"/>
          </a:p>
          <a:p>
            <a:pPr marL="0" lvl="0" indent="0" algn="l" rtl="0">
              <a:lnSpc>
                <a:spcPct val="100000"/>
              </a:lnSpc>
              <a:spcBef>
                <a:spcPts val="0"/>
              </a:spcBef>
              <a:spcAft>
                <a:spcPts val="0"/>
              </a:spcAft>
              <a:buNone/>
            </a:pPr>
            <a:r>
              <a:rPr lang="fr" sz="1300" b="1" i="1" dirty="0">
                <a:solidFill>
                  <a:srgbClr val="CC0000"/>
                </a:solidFill>
              </a:rPr>
              <a:t>Rouge :</a:t>
            </a:r>
            <a:r>
              <a:rPr lang="fr" sz="1300" i="1" dirty="0"/>
              <a:t> décès</a:t>
            </a:r>
            <a:endParaRPr sz="1300" i="1" dirty="0"/>
          </a:p>
        </p:txBody>
      </p:sp>
      <p:sp>
        <p:nvSpPr>
          <p:cNvPr id="132" name="Google Shape;132;p21"/>
          <p:cNvSpPr txBox="1">
            <a:spLocks noGrp="1"/>
          </p:cNvSpPr>
          <p:nvPr>
            <p:ph type="body" idx="1"/>
          </p:nvPr>
        </p:nvSpPr>
        <p:spPr>
          <a:xfrm>
            <a:off x="311700" y="994925"/>
            <a:ext cx="8833800" cy="3276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fr" sz="1500" i="1"/>
              <a:t>21/01 : 3 cas → 14/03 : stade 3 → 17/03 : confinement → 11/05 : déconfinement progressif ?</a:t>
            </a:r>
            <a:endParaRPr sz="1500" i="1"/>
          </a:p>
        </p:txBody>
      </p:sp>
      <p:cxnSp>
        <p:nvCxnSpPr>
          <p:cNvPr id="133" name="Google Shape;133;p21"/>
          <p:cNvCxnSpPr/>
          <p:nvPr/>
        </p:nvCxnSpPr>
        <p:spPr>
          <a:xfrm rot="10800000" flipH="1">
            <a:off x="3746050" y="4954750"/>
            <a:ext cx="4763700" cy="23400"/>
          </a:xfrm>
          <a:prstGeom prst="straightConnector1">
            <a:avLst/>
          </a:prstGeom>
          <a:noFill/>
          <a:ln w="28575" cap="flat" cmpd="sng">
            <a:solidFill>
              <a:srgbClr val="FF0000"/>
            </a:solidFill>
            <a:prstDash val="solid"/>
            <a:round/>
            <a:headEnd type="stealth" w="med" len="med"/>
            <a:tailEnd type="stealth" w="med" len="med"/>
          </a:ln>
        </p:spPr>
      </p:cxnSp>
      <p:sp>
        <p:nvSpPr>
          <p:cNvPr id="134" name="Google Shape;134;p21"/>
          <p:cNvSpPr txBox="1"/>
          <p:nvPr/>
        </p:nvSpPr>
        <p:spPr>
          <a:xfrm>
            <a:off x="4441025" y="3185150"/>
            <a:ext cx="4614900" cy="327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 b="1" i="1">
                <a:solidFill>
                  <a:srgbClr val="38761D"/>
                </a:solidFill>
              </a:rPr>
              <a:t>Diminution des hospitalisations depuis le 15 Avril</a:t>
            </a:r>
            <a:endParaRPr b="1" i="1">
              <a:solidFill>
                <a:srgbClr val="38761D"/>
              </a:solidFill>
            </a:endParaRPr>
          </a:p>
        </p:txBody>
      </p:sp>
      <p:sp>
        <p:nvSpPr>
          <p:cNvPr id="135" name="Google Shape;135;p21"/>
          <p:cNvSpPr/>
          <p:nvPr/>
        </p:nvSpPr>
        <p:spPr>
          <a:xfrm>
            <a:off x="457200" y="3732525"/>
            <a:ext cx="1504200" cy="1104000"/>
          </a:xfrm>
          <a:prstGeom prst="rect">
            <a:avLst/>
          </a:prstGeom>
          <a:solidFill>
            <a:srgbClr val="F3F3F3"/>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a:r>
              <a:rPr lang="fr-FR" sz="1800" b="1" dirty="0">
                <a:solidFill>
                  <a:srgbClr val="FF9947"/>
                </a:solidFill>
                <a:latin typeface="+mn-lt"/>
              </a:rPr>
              <a:t>132 967</a:t>
            </a:r>
            <a:endParaRPr lang="fr-FR" sz="1800" dirty="0">
              <a:solidFill>
                <a:srgbClr val="FFFFFF"/>
              </a:solidFill>
              <a:latin typeface="+mn-lt"/>
            </a:endParaRPr>
          </a:p>
          <a:p>
            <a:pPr algn="ctr"/>
            <a:r>
              <a:rPr lang="fr-FR" sz="1800" i="1" dirty="0">
                <a:solidFill>
                  <a:srgbClr val="FF9947"/>
                </a:solidFill>
                <a:latin typeface="+mn-lt"/>
              </a:rPr>
              <a:t>( + 1 104 )</a:t>
            </a:r>
          </a:p>
          <a:p>
            <a:pPr algn="ctr"/>
            <a:r>
              <a:rPr lang="fr-FR" sz="1800" dirty="0">
                <a:solidFill>
                  <a:srgbClr val="FF9947"/>
                </a:solidFill>
                <a:latin typeface="+mn-lt"/>
              </a:rPr>
              <a:t>cas confirmés</a:t>
            </a:r>
            <a:endParaRPr lang="fr-FR" sz="2400" dirty="0">
              <a:solidFill>
                <a:srgbClr val="FF9947"/>
              </a:solidFill>
              <a:latin typeface="+mn-lt"/>
            </a:endParaRPr>
          </a:p>
        </p:txBody>
      </p:sp>
      <p:sp>
        <p:nvSpPr>
          <p:cNvPr id="136" name="Google Shape;136;p21"/>
          <p:cNvSpPr/>
          <p:nvPr/>
        </p:nvSpPr>
        <p:spPr>
          <a:xfrm>
            <a:off x="2095575" y="3732525"/>
            <a:ext cx="1504200" cy="1104000"/>
          </a:xfrm>
          <a:prstGeom prst="rect">
            <a:avLst/>
          </a:prstGeom>
          <a:solidFill>
            <a:srgbClr val="F3F3F3"/>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a:r>
              <a:rPr lang="fr-FR" sz="1600" b="1" dirty="0">
                <a:solidFill>
                  <a:srgbClr val="D1335B"/>
                </a:solidFill>
                <a:latin typeface="+mn-lt"/>
              </a:rPr>
              <a:t>25 531</a:t>
            </a:r>
            <a:endParaRPr lang="fr-FR" sz="1600" dirty="0">
              <a:solidFill>
                <a:srgbClr val="FFFFFF"/>
              </a:solidFill>
              <a:latin typeface="+mn-lt"/>
            </a:endParaRPr>
          </a:p>
          <a:p>
            <a:pPr algn="ctr"/>
            <a:r>
              <a:rPr lang="fr-FR" sz="1600" i="1" dirty="0">
                <a:solidFill>
                  <a:srgbClr val="D1335B"/>
                </a:solidFill>
                <a:latin typeface="+mn-lt"/>
              </a:rPr>
              <a:t>( + 330 )</a:t>
            </a:r>
          </a:p>
          <a:p>
            <a:pPr algn="ctr"/>
            <a:r>
              <a:rPr lang="fr-FR" sz="1600" dirty="0">
                <a:solidFill>
                  <a:srgbClr val="D1335B"/>
                </a:solidFill>
                <a:latin typeface="+mn-lt"/>
              </a:rPr>
              <a:t>cumul des décès</a:t>
            </a:r>
          </a:p>
        </p:txBody>
      </p:sp>
      <p:sp>
        <p:nvSpPr>
          <p:cNvPr id="137" name="Google Shape;137;p21"/>
          <p:cNvSpPr/>
          <p:nvPr/>
        </p:nvSpPr>
        <p:spPr>
          <a:xfrm>
            <a:off x="3733950" y="3732525"/>
            <a:ext cx="1504200" cy="1104000"/>
          </a:xfrm>
          <a:prstGeom prst="rect">
            <a:avLst/>
          </a:prstGeom>
          <a:solidFill>
            <a:srgbClr val="F3F3F3"/>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a:r>
              <a:rPr lang="fr-FR" b="1" dirty="0">
                <a:latin typeface="+mn-lt"/>
              </a:rPr>
              <a:t>71 692</a:t>
            </a:r>
            <a:endParaRPr lang="fr-FR" dirty="0">
              <a:latin typeface="+mn-lt"/>
            </a:endParaRPr>
          </a:p>
          <a:p>
            <a:pPr algn="ctr"/>
            <a:r>
              <a:rPr lang="fr-FR" i="1" dirty="0">
                <a:latin typeface="+mn-lt"/>
              </a:rPr>
              <a:t>( + 302 )</a:t>
            </a:r>
          </a:p>
          <a:p>
            <a:pPr algn="ctr"/>
            <a:r>
              <a:rPr lang="fr-FR" dirty="0">
                <a:latin typeface="+mn-lt"/>
              </a:rPr>
              <a:t>cas total en EHPAD et EMS</a:t>
            </a:r>
          </a:p>
        </p:txBody>
      </p:sp>
      <p:sp>
        <p:nvSpPr>
          <p:cNvPr id="138" name="Google Shape;138;p21"/>
          <p:cNvSpPr/>
          <p:nvPr/>
        </p:nvSpPr>
        <p:spPr>
          <a:xfrm>
            <a:off x="5372325" y="3732525"/>
            <a:ext cx="1504200" cy="1104000"/>
          </a:xfrm>
          <a:prstGeom prst="rect">
            <a:avLst/>
          </a:prstGeom>
          <a:solidFill>
            <a:srgbClr val="F3F3F3"/>
          </a:solid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algn="ctr"/>
            <a:r>
              <a:rPr lang="fr-FR" b="1" dirty="0">
                <a:latin typeface="+mn-lt"/>
              </a:rPr>
              <a:t>34 108</a:t>
            </a:r>
            <a:endParaRPr lang="fr-FR" dirty="0">
              <a:latin typeface="+mn-lt"/>
            </a:endParaRPr>
          </a:p>
          <a:p>
            <a:pPr algn="ctr"/>
            <a:r>
              <a:rPr lang="fr-FR" i="1" dirty="0">
                <a:latin typeface="+mn-lt"/>
              </a:rPr>
              <a:t>( + 317 )</a:t>
            </a:r>
          </a:p>
          <a:p>
            <a:pPr algn="ctr"/>
            <a:r>
              <a:rPr lang="fr-FR" dirty="0">
                <a:latin typeface="+mn-lt"/>
              </a:rPr>
              <a:t>cas confirmés en EHPAD et EMS</a:t>
            </a:r>
          </a:p>
        </p:txBody>
      </p:sp>
      <p:sp>
        <p:nvSpPr>
          <p:cNvPr id="139" name="Google Shape;139;p21"/>
          <p:cNvSpPr/>
          <p:nvPr/>
        </p:nvSpPr>
        <p:spPr>
          <a:xfrm>
            <a:off x="7010700" y="3732525"/>
            <a:ext cx="1504200" cy="1104000"/>
          </a:xfrm>
          <a:prstGeom prst="rect">
            <a:avLst/>
          </a:prstGeom>
          <a:solidFill>
            <a:srgbClr val="F3F3F3"/>
          </a:solid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algn="ctr"/>
            <a:r>
              <a:rPr lang="fr-FR" b="1" dirty="0">
                <a:latin typeface="+mn-lt"/>
              </a:rPr>
              <a:t>9 471</a:t>
            </a:r>
            <a:endParaRPr lang="fr-FR" dirty="0">
              <a:latin typeface="+mn-lt"/>
            </a:endParaRPr>
          </a:p>
          <a:p>
            <a:pPr algn="ctr"/>
            <a:r>
              <a:rPr lang="fr-FR" i="1" dirty="0">
                <a:latin typeface="+mn-lt"/>
              </a:rPr>
              <a:t>( + 96 )</a:t>
            </a:r>
          </a:p>
          <a:p>
            <a:pPr algn="ctr"/>
            <a:r>
              <a:rPr lang="fr-FR" dirty="0">
                <a:latin typeface="+mn-lt"/>
              </a:rPr>
              <a:t>décès en EHPAD et EMS</a:t>
            </a:r>
          </a:p>
        </p:txBody>
      </p:sp>
      <p:sp>
        <p:nvSpPr>
          <p:cNvPr id="140" name="Google Shape;140;p21"/>
          <p:cNvSpPr/>
          <p:nvPr/>
        </p:nvSpPr>
        <p:spPr>
          <a:xfrm>
            <a:off x="6504275" y="1398725"/>
            <a:ext cx="1221000" cy="827700"/>
          </a:xfrm>
          <a:prstGeom prst="rect">
            <a:avLst/>
          </a:prstGeom>
          <a:solidFill>
            <a:srgbClr val="F3F3F3"/>
          </a:solidFill>
          <a:ln w="19050" cap="flat" cmpd="sng">
            <a:solidFill>
              <a:srgbClr val="00FF00"/>
            </a:solidFill>
            <a:prstDash val="solid"/>
            <a:round/>
            <a:headEnd type="none" w="sm" len="sm"/>
            <a:tailEnd type="none" w="sm" len="sm"/>
          </a:ln>
        </p:spPr>
        <p:txBody>
          <a:bodyPr spcFirstLastPara="1" wrap="square" lIns="91425" tIns="91425" rIns="91425" bIns="91425" anchor="ctr" anchorCtr="0">
            <a:noAutofit/>
          </a:bodyPr>
          <a:lstStyle/>
          <a:p>
            <a:pPr algn="ctr"/>
            <a:r>
              <a:rPr lang="fr-FR" sz="1200" b="1" dirty="0">
                <a:solidFill>
                  <a:srgbClr val="8393A7"/>
                </a:solidFill>
                <a:latin typeface="+mn-lt"/>
              </a:rPr>
              <a:t>24 775</a:t>
            </a:r>
            <a:endParaRPr lang="fr-FR" sz="1200" dirty="0">
              <a:solidFill>
                <a:srgbClr val="FFFFFF"/>
              </a:solidFill>
              <a:latin typeface="+mn-lt"/>
            </a:endParaRPr>
          </a:p>
          <a:p>
            <a:pPr algn="ctr"/>
            <a:r>
              <a:rPr lang="fr-FR" sz="1200" i="1" dirty="0">
                <a:solidFill>
                  <a:srgbClr val="8393A7"/>
                </a:solidFill>
                <a:latin typeface="+mn-lt"/>
              </a:rPr>
              <a:t>( - 773 )</a:t>
            </a:r>
          </a:p>
          <a:p>
            <a:pPr algn="ctr"/>
            <a:r>
              <a:rPr lang="fr-FR" sz="1200" dirty="0">
                <a:solidFill>
                  <a:srgbClr val="8393A7"/>
                </a:solidFill>
                <a:latin typeface="+mn-lt"/>
              </a:rPr>
              <a:t>hospitalisations</a:t>
            </a:r>
          </a:p>
        </p:txBody>
      </p:sp>
      <p:sp>
        <p:nvSpPr>
          <p:cNvPr id="141" name="Google Shape;141;p21"/>
          <p:cNvSpPr/>
          <p:nvPr/>
        </p:nvSpPr>
        <p:spPr>
          <a:xfrm>
            <a:off x="7834800" y="1398725"/>
            <a:ext cx="1221000" cy="827700"/>
          </a:xfrm>
          <a:prstGeom prst="rect">
            <a:avLst/>
          </a:prstGeom>
          <a:solidFill>
            <a:srgbClr val="F3F3F3"/>
          </a:solidFill>
          <a:ln w="19050" cap="flat" cmpd="sng">
            <a:solidFill>
              <a:srgbClr val="00FF00"/>
            </a:solidFill>
            <a:prstDash val="solid"/>
            <a:round/>
            <a:headEnd type="none" w="sm" len="sm"/>
            <a:tailEnd type="none" w="sm" len="sm"/>
          </a:ln>
        </p:spPr>
        <p:txBody>
          <a:bodyPr spcFirstLastPara="1" wrap="square" lIns="91425" tIns="91425" rIns="91425" bIns="91425" anchor="ctr" anchorCtr="0">
            <a:noAutofit/>
          </a:bodyPr>
          <a:lstStyle/>
          <a:p>
            <a:pPr algn="ctr"/>
            <a:r>
              <a:rPr lang="fr-FR" sz="1200" b="1" dirty="0">
                <a:solidFill>
                  <a:srgbClr val="03BD5B"/>
                </a:solidFill>
                <a:latin typeface="+mn-lt"/>
              </a:rPr>
              <a:t>52 736</a:t>
            </a:r>
            <a:endParaRPr lang="fr-FR" sz="1200" dirty="0">
              <a:solidFill>
                <a:srgbClr val="FFFFFF"/>
              </a:solidFill>
              <a:latin typeface="+mn-lt"/>
            </a:endParaRPr>
          </a:p>
          <a:p>
            <a:pPr algn="ctr"/>
            <a:r>
              <a:rPr lang="fr-FR" sz="1200" i="1" dirty="0">
                <a:solidFill>
                  <a:srgbClr val="03BD5B"/>
                </a:solidFill>
                <a:latin typeface="+mn-lt"/>
              </a:rPr>
              <a:t>( + 1 365 )</a:t>
            </a:r>
          </a:p>
          <a:p>
            <a:pPr algn="ctr"/>
            <a:r>
              <a:rPr lang="fr-FR" sz="1200" dirty="0">
                <a:solidFill>
                  <a:srgbClr val="03BD5B"/>
                </a:solidFill>
                <a:latin typeface="+mn-lt"/>
              </a:rPr>
              <a:t>retours à domicile</a:t>
            </a:r>
          </a:p>
        </p:txBody>
      </p:sp>
      <p:sp>
        <p:nvSpPr>
          <p:cNvPr id="142" name="Google Shape;142;p21"/>
          <p:cNvSpPr/>
          <p:nvPr/>
        </p:nvSpPr>
        <p:spPr>
          <a:xfrm>
            <a:off x="6504275" y="2322175"/>
            <a:ext cx="1221000" cy="827700"/>
          </a:xfrm>
          <a:prstGeom prst="rect">
            <a:avLst/>
          </a:prstGeom>
          <a:solidFill>
            <a:srgbClr val="F3F3F3"/>
          </a:solidFill>
          <a:ln w="19050" cap="flat" cmpd="sng">
            <a:solidFill>
              <a:srgbClr val="00FF00"/>
            </a:solidFill>
            <a:prstDash val="solid"/>
            <a:round/>
            <a:headEnd type="none" w="sm" len="sm"/>
            <a:tailEnd type="none" w="sm" len="sm"/>
          </a:ln>
        </p:spPr>
        <p:txBody>
          <a:bodyPr spcFirstLastPara="1" wrap="square" lIns="91425" tIns="91425" rIns="91425" bIns="91425" anchor="ctr" anchorCtr="0">
            <a:noAutofit/>
          </a:bodyPr>
          <a:lstStyle/>
          <a:p>
            <a:pPr algn="ctr"/>
            <a:r>
              <a:rPr lang="fr-FR" sz="1200" b="1" dirty="0">
                <a:solidFill>
                  <a:srgbClr val="53657D"/>
                </a:solidFill>
                <a:latin typeface="+mn-lt"/>
              </a:rPr>
              <a:t>3 430</a:t>
            </a:r>
            <a:endParaRPr lang="fr-FR" sz="1200" dirty="0">
              <a:solidFill>
                <a:srgbClr val="FFFFFF"/>
              </a:solidFill>
              <a:latin typeface="+mn-lt"/>
            </a:endParaRPr>
          </a:p>
          <a:p>
            <a:pPr algn="ctr"/>
            <a:r>
              <a:rPr lang="fr-FR" sz="1200" i="1" dirty="0">
                <a:solidFill>
                  <a:srgbClr val="53657D"/>
                </a:solidFill>
                <a:latin typeface="+mn-lt"/>
              </a:rPr>
              <a:t>( - 266 )</a:t>
            </a:r>
          </a:p>
          <a:p>
            <a:pPr algn="ctr"/>
            <a:r>
              <a:rPr lang="fr-FR" sz="1200" dirty="0">
                <a:solidFill>
                  <a:srgbClr val="53657D"/>
                </a:solidFill>
                <a:latin typeface="+mn-lt"/>
              </a:rPr>
              <a:t>en réanimation</a:t>
            </a:r>
          </a:p>
        </p:txBody>
      </p:sp>
      <p:sp>
        <p:nvSpPr>
          <p:cNvPr id="143" name="Google Shape;143;p21"/>
          <p:cNvSpPr/>
          <p:nvPr/>
        </p:nvSpPr>
        <p:spPr>
          <a:xfrm>
            <a:off x="7834800" y="2322175"/>
            <a:ext cx="1221000" cy="827700"/>
          </a:xfrm>
          <a:prstGeom prst="rect">
            <a:avLst/>
          </a:prstGeom>
          <a:solidFill>
            <a:srgbClr val="F3F3F3"/>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a:r>
              <a:rPr lang="fr-FR" sz="1200" b="1" dirty="0">
                <a:solidFill>
                  <a:srgbClr val="D1335B"/>
                </a:solidFill>
                <a:latin typeface="+mn-lt"/>
              </a:rPr>
              <a:t>16 060</a:t>
            </a:r>
            <a:endParaRPr lang="fr-FR" sz="1200" dirty="0">
              <a:solidFill>
                <a:srgbClr val="FFFFFF"/>
              </a:solidFill>
              <a:latin typeface="+mn-lt"/>
            </a:endParaRPr>
          </a:p>
          <a:p>
            <a:pPr algn="ctr"/>
            <a:r>
              <a:rPr lang="fr-FR" sz="1200" i="1" dirty="0">
                <a:solidFill>
                  <a:srgbClr val="D1335B"/>
                </a:solidFill>
                <a:latin typeface="+mn-lt"/>
              </a:rPr>
              <a:t>( + 234 )</a:t>
            </a:r>
          </a:p>
          <a:p>
            <a:pPr algn="ctr"/>
            <a:r>
              <a:rPr lang="fr-FR" sz="1200" dirty="0">
                <a:solidFill>
                  <a:srgbClr val="D1335B"/>
                </a:solidFill>
                <a:latin typeface="+mn-lt"/>
              </a:rPr>
              <a:t>décès à l’hôpital</a:t>
            </a:r>
          </a:p>
        </p:txBody>
      </p:sp>
      <p:sp>
        <p:nvSpPr>
          <p:cNvPr id="144" name="Google Shape;144;p21"/>
          <p:cNvSpPr txBox="1"/>
          <p:nvPr/>
        </p:nvSpPr>
        <p:spPr>
          <a:xfrm>
            <a:off x="49650" y="4826800"/>
            <a:ext cx="3000000" cy="27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1200" i="1"/>
              <a:t>Source : </a:t>
            </a:r>
            <a:r>
              <a:rPr lang="fr" sz="900" i="1" u="sng">
                <a:solidFill>
                  <a:schemeClr val="hlink"/>
                </a:solidFill>
                <a:hlinkClick r:id="rId4"/>
              </a:rPr>
              <a:t>https://dashboard.covid19.data.gouv.fr/</a:t>
            </a:r>
            <a:endParaRPr sz="1200" i="1"/>
          </a:p>
        </p:txBody>
      </p:sp>
      <p:pic>
        <p:nvPicPr>
          <p:cNvPr id="18" name="Image 17">
            <a:extLst>
              <a:ext uri="{FF2B5EF4-FFF2-40B4-BE49-F238E27FC236}">
                <a16:creationId xmlns:a16="http://schemas.microsoft.com/office/drawing/2014/main" id="{2927C2E8-818A-4E3A-A21F-C4DA216D7D9E}"/>
              </a:ext>
            </a:extLst>
          </p:cNvPr>
          <p:cNvPicPr>
            <a:picLocks noChangeAspect="1"/>
          </p:cNvPicPr>
          <p:nvPr/>
        </p:nvPicPr>
        <p:blipFill>
          <a:blip r:embed="rId5"/>
          <a:stretch>
            <a:fillRect/>
          </a:stretch>
        </p:blipFill>
        <p:spPr>
          <a:xfrm>
            <a:off x="8303777" y="17109"/>
            <a:ext cx="840223" cy="82817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7" name="Image 6">
            <a:extLst>
              <a:ext uri="{FF2B5EF4-FFF2-40B4-BE49-F238E27FC236}">
                <a16:creationId xmlns:a16="http://schemas.microsoft.com/office/drawing/2014/main" id="{DC477FBE-C184-4ED2-A405-1CFA24360C5F}"/>
              </a:ext>
            </a:extLst>
          </p:cNvPr>
          <p:cNvPicPr>
            <a:picLocks noChangeAspect="1"/>
          </p:cNvPicPr>
          <p:nvPr/>
        </p:nvPicPr>
        <p:blipFill>
          <a:blip r:embed="rId3"/>
          <a:stretch>
            <a:fillRect/>
          </a:stretch>
        </p:blipFill>
        <p:spPr>
          <a:xfrm>
            <a:off x="21185" y="0"/>
            <a:ext cx="581030" cy="572700"/>
          </a:xfrm>
          <a:prstGeom prst="rect">
            <a:avLst/>
          </a:prstGeom>
        </p:spPr>
      </p:pic>
      <p:sp>
        <p:nvSpPr>
          <p:cNvPr id="151" name="Google Shape;151;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b="1" dirty="0"/>
              <a:t>1) Situation épidémique en France : transmission</a:t>
            </a:r>
            <a:endParaRPr b="1" dirty="0"/>
          </a:p>
        </p:txBody>
      </p:sp>
      <p:sp>
        <p:nvSpPr>
          <p:cNvPr id="152" name="Google Shape;152;p22"/>
          <p:cNvSpPr txBox="1">
            <a:spLocks noGrp="1"/>
          </p:cNvSpPr>
          <p:nvPr>
            <p:ph type="body" idx="1"/>
          </p:nvPr>
        </p:nvSpPr>
        <p:spPr>
          <a:xfrm>
            <a:off x="311700" y="994925"/>
            <a:ext cx="8833800" cy="3276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fr" sz="1500" i="1"/>
              <a:t>Source : </a:t>
            </a:r>
            <a:r>
              <a:rPr lang="fr" sz="1100" u="sng">
                <a:solidFill>
                  <a:schemeClr val="hlink"/>
                </a:solidFill>
                <a:hlinkClick r:id="rId4"/>
              </a:rPr>
              <a:t>https://hal-pasteur.archives-ouvertes.fr/pasteur-02548181/document</a:t>
            </a:r>
            <a:r>
              <a:rPr lang="fr" sz="1500" i="1"/>
              <a:t> Institut Pasteur (21.04.20)</a:t>
            </a:r>
            <a:endParaRPr sz="1500" i="1"/>
          </a:p>
        </p:txBody>
      </p:sp>
      <p:pic>
        <p:nvPicPr>
          <p:cNvPr id="153" name="Google Shape;153;p22"/>
          <p:cNvPicPr preferRelativeResize="0"/>
          <p:nvPr/>
        </p:nvPicPr>
        <p:blipFill>
          <a:blip r:embed="rId5">
            <a:alphaModFix/>
          </a:blip>
          <a:stretch>
            <a:fillRect/>
          </a:stretch>
        </p:blipFill>
        <p:spPr>
          <a:xfrm>
            <a:off x="152400" y="1474925"/>
            <a:ext cx="2578225" cy="2329575"/>
          </a:xfrm>
          <a:prstGeom prst="rect">
            <a:avLst/>
          </a:prstGeom>
          <a:noFill/>
          <a:ln>
            <a:noFill/>
          </a:ln>
        </p:spPr>
      </p:pic>
      <p:pic>
        <p:nvPicPr>
          <p:cNvPr id="154" name="Google Shape;154;p22"/>
          <p:cNvPicPr preferRelativeResize="0"/>
          <p:nvPr/>
        </p:nvPicPr>
        <p:blipFill>
          <a:blip r:embed="rId6">
            <a:alphaModFix/>
          </a:blip>
          <a:stretch>
            <a:fillRect/>
          </a:stretch>
        </p:blipFill>
        <p:spPr>
          <a:xfrm>
            <a:off x="2773748" y="1464048"/>
            <a:ext cx="6241175" cy="2188050"/>
          </a:xfrm>
          <a:prstGeom prst="rect">
            <a:avLst/>
          </a:prstGeom>
          <a:noFill/>
          <a:ln>
            <a:noFill/>
          </a:ln>
        </p:spPr>
      </p:pic>
      <p:sp>
        <p:nvSpPr>
          <p:cNvPr id="155" name="Google Shape;155;p22"/>
          <p:cNvSpPr txBox="1">
            <a:spLocks noGrp="1"/>
          </p:cNvSpPr>
          <p:nvPr>
            <p:ph type="body" idx="1"/>
          </p:nvPr>
        </p:nvSpPr>
        <p:spPr>
          <a:xfrm>
            <a:off x="232250" y="3956900"/>
            <a:ext cx="8833800" cy="759600"/>
          </a:xfrm>
          <a:prstGeom prst="rect">
            <a:avLst/>
          </a:prstGeom>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fr" sz="1500" i="1"/>
              <a:t>Les </a:t>
            </a:r>
            <a:r>
              <a:rPr lang="fr" sz="1500" b="1" i="1">
                <a:solidFill>
                  <a:srgbClr val="980000"/>
                </a:solidFill>
              </a:rPr>
              <a:t>décès</a:t>
            </a:r>
            <a:r>
              <a:rPr lang="fr" sz="1500" i="1"/>
              <a:t> concernent majoritairement des </a:t>
            </a:r>
            <a:r>
              <a:rPr lang="fr" sz="1500" b="1" i="1">
                <a:solidFill>
                  <a:srgbClr val="990000"/>
                </a:solidFill>
              </a:rPr>
              <a:t>patients âgés, obèses, comorbides, et masculins</a:t>
            </a:r>
            <a:r>
              <a:rPr lang="fr" sz="1500" i="1"/>
              <a:t>.</a:t>
            </a:r>
            <a:endParaRPr sz="1500" i="1"/>
          </a:p>
          <a:p>
            <a:pPr marL="0" lvl="0" indent="0" algn="l" rtl="0">
              <a:lnSpc>
                <a:spcPct val="100000"/>
              </a:lnSpc>
              <a:spcBef>
                <a:spcPts val="0"/>
              </a:spcBef>
              <a:spcAft>
                <a:spcPts val="0"/>
              </a:spcAft>
              <a:buNone/>
            </a:pPr>
            <a:r>
              <a:rPr lang="fr" sz="1500" b="1" i="1">
                <a:solidFill>
                  <a:srgbClr val="FF9900"/>
                </a:solidFill>
              </a:rPr>
              <a:t>Un patient infecté peut transmettre le virus à 3,5 personnes (R0)</a:t>
            </a:r>
            <a:r>
              <a:rPr lang="fr" sz="1500" i="1"/>
              <a:t> avant le confinement.</a:t>
            </a:r>
            <a:endParaRPr sz="1500" i="1"/>
          </a:p>
          <a:p>
            <a:pPr marL="0" lvl="0" indent="0" algn="l" rtl="0">
              <a:lnSpc>
                <a:spcPct val="100000"/>
              </a:lnSpc>
              <a:spcBef>
                <a:spcPts val="0"/>
              </a:spcBef>
              <a:spcAft>
                <a:spcPts val="0"/>
              </a:spcAft>
              <a:buNone/>
            </a:pPr>
            <a:r>
              <a:rPr lang="fr" sz="1500" b="1" i="1">
                <a:solidFill>
                  <a:srgbClr val="38761D"/>
                </a:solidFill>
              </a:rPr>
              <a:t>Avec le confinement</a:t>
            </a:r>
            <a:r>
              <a:rPr lang="fr" sz="1500" i="1"/>
              <a:t> (respecté), </a:t>
            </a:r>
            <a:r>
              <a:rPr lang="fr" sz="1500" b="1" i="1">
                <a:solidFill>
                  <a:srgbClr val="38761D"/>
                </a:solidFill>
              </a:rPr>
              <a:t>un patient infecté ne transmet le virus qu’à 0,5 personnes</a:t>
            </a:r>
            <a:r>
              <a:rPr lang="fr" sz="1500" i="1"/>
              <a:t>.  </a:t>
            </a:r>
            <a:endParaRPr sz="1500" i="1"/>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833</TotalTime>
  <Words>5103</Words>
  <Application>Microsoft Office PowerPoint</Application>
  <PresentationFormat>Affichage à l'écran (16:9)</PresentationFormat>
  <Paragraphs>418</Paragraphs>
  <Slides>39</Slides>
  <Notes>32</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39</vt:i4>
      </vt:variant>
    </vt:vector>
  </HeadingPairs>
  <TitlesOfParts>
    <vt:vector size="42" baseType="lpstr">
      <vt:lpstr>Arial</vt:lpstr>
      <vt:lpstr>Roboto</vt:lpstr>
      <vt:lpstr>Simple Light</vt:lpstr>
      <vt:lpstr>S’informer, aider, soutenir COVID19</vt:lpstr>
      <vt:lpstr>Objectifs :</vt:lpstr>
      <vt:lpstr>Avant toute chose</vt:lpstr>
      <vt:lpstr>1) Infos et fakenews : mise au point sur le COVID19</vt:lpstr>
      <vt:lpstr>Présentation PowerPoint</vt:lpstr>
      <vt:lpstr>1) Situation endémique dans le monde au 06/05/20</vt:lpstr>
      <vt:lpstr>1) Situation endémique dans le monde 06/05/20</vt:lpstr>
      <vt:lpstr>1) Situation épidémique en France au 06/05/20</vt:lpstr>
      <vt:lpstr>1) Situation épidémique en France : transmission</vt:lpstr>
      <vt:lpstr>1) Situation épidémique en France : confinement</vt:lpstr>
      <vt:lpstr>1) Situation épidémique en France : confinement</vt:lpstr>
      <vt:lpstr>2) Symptômes</vt:lpstr>
      <vt:lpstr>Mémo : prendre une fréquence respiratoire</vt:lpstr>
      <vt:lpstr>2) Diagnostic</vt:lpstr>
      <vt:lpstr>2) Comorbidités à risque :</vt:lpstr>
      <vt:lpstr>2) PEC des patient.e.s ayant des signes de gravité</vt:lpstr>
      <vt:lpstr>Port d’un masque (recommandations AP-HP)</vt:lpstr>
      <vt:lpstr>Masque Chirurgical / FFP2</vt:lpstr>
      <vt:lpstr>Pistes de traitements spécifiques de la COVID-19</vt:lpstr>
      <vt:lpstr>3) Les grandes questions face au COVID19</vt:lpstr>
      <vt:lpstr>L’infection est-elle immunisante ?</vt:lpstr>
      <vt:lpstr>Immunisation : que disent les autorités ?</vt:lpstr>
      <vt:lpstr>Immunisation : que disent les autorités ?</vt:lpstr>
      <vt:lpstr>Vers un test salivaire ? </vt:lpstr>
      <vt:lpstr>Protéger son petit chat ?</vt:lpstr>
      <vt:lpstr>COVID19, Kawasaki et enfants : qu’en penser ?</vt:lpstr>
      <vt:lpstr>Kawasaki pour les nuls (comme moi)</vt:lpstr>
      <vt:lpstr>4) Prendre soin des autres et prendre soin de soi</vt:lpstr>
      <vt:lpstr>Le Centre National d’Appui à la qualité de vie des étudiants en santé (CNA)</vt:lpstr>
      <vt:lpstr>Confinement et santé mentale</vt:lpstr>
      <vt:lpstr>Prendre soin de soi, soignant.e :</vt:lpstr>
      <vt:lpstr>Vous avez dit « coping » ?</vt:lpstr>
      <vt:lpstr>Les soignant.e.s face à la mort :</vt:lpstr>
      <vt:lpstr>Prendre soin des soignant.e.s :</vt:lpstr>
      <vt:lpstr>Prendre soin de soi = se former, s’informer ?</vt:lpstr>
      <vt:lpstr>+++ Pause à haute valeur pédagogique +++</vt:lpstr>
      <vt:lpstr>Impact à long terme du COVID 19 : vivre avec ?</vt:lpstr>
      <vt:lpstr>Pour finir…</vt:lpstr>
      <vt:lpstr>Annexes : liens utiles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Point avec les équipes  COVID19</dc:title>
  <dc:creator>Franck Rolland</dc:creator>
  <cp:lastModifiedBy>Franck Rolland</cp:lastModifiedBy>
  <cp:revision>63</cp:revision>
  <dcterms:modified xsi:type="dcterms:W3CDTF">2020-05-06T10:30:45Z</dcterms:modified>
</cp:coreProperties>
</file>